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sldIdLst>
    <p:sldId id="428" r:id="rId2"/>
    <p:sldId id="387" r:id="rId3"/>
    <p:sldId id="398" r:id="rId4"/>
    <p:sldId id="399" r:id="rId5"/>
    <p:sldId id="401" r:id="rId6"/>
    <p:sldId id="388" r:id="rId7"/>
    <p:sldId id="389" r:id="rId8"/>
    <p:sldId id="390" r:id="rId9"/>
    <p:sldId id="391" r:id="rId10"/>
    <p:sldId id="392" r:id="rId11"/>
    <p:sldId id="394" r:id="rId12"/>
    <p:sldId id="395" r:id="rId13"/>
    <p:sldId id="397" r:id="rId14"/>
    <p:sldId id="402" r:id="rId15"/>
    <p:sldId id="403" r:id="rId16"/>
    <p:sldId id="405" r:id="rId17"/>
    <p:sldId id="406" r:id="rId18"/>
    <p:sldId id="429" r:id="rId19"/>
    <p:sldId id="408" r:id="rId20"/>
    <p:sldId id="430" r:id="rId21"/>
    <p:sldId id="431" r:id="rId22"/>
    <p:sldId id="345" r:id="rId23"/>
    <p:sldId id="432" r:id="rId24"/>
    <p:sldId id="412" r:id="rId25"/>
    <p:sldId id="413" r:id="rId26"/>
    <p:sldId id="414" r:id="rId27"/>
    <p:sldId id="415" r:id="rId28"/>
    <p:sldId id="433" r:id="rId29"/>
    <p:sldId id="416" r:id="rId30"/>
    <p:sldId id="434" r:id="rId31"/>
    <p:sldId id="420" r:id="rId32"/>
    <p:sldId id="419" r:id="rId33"/>
    <p:sldId id="421" r:id="rId34"/>
    <p:sldId id="435" r:id="rId35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9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1E239A-FCFF-4948-9963-02A22B678084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068110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C892E-D4D4-4A95-A19A-5CFA1FAFDFF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747F0-EDBC-4B1A-82F6-330AE69FF53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A9EAB-F8B2-4D70-8FF1-50754129793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37D9E-AD5C-456B-99FF-D85D4322396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7266A-3D69-46EB-BC23-60CF44B0E8D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662FE-EAB3-4C49-84F9-F9810179E777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90706-4783-4276-BAAA-4C692BE4EFB1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559CA-DE56-433A-8C8D-D61AF14FC4B4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6DF8E-5148-4A4D-8B2D-633A0E4D50C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B53CB-81FA-436F-BD4C-99448BD1B47B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F6BD9-530B-4682-A948-0EAF706B2869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7900767-C696-4E64-B79F-33F9F2FD12F8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US">
                <a:solidFill>
                  <a:schemeClr val="tx2"/>
                </a:solidFill>
              </a:rPr>
              <a:t>ИНТЕГРИСАНЕ АКАДЕМСКЕ</a:t>
            </a:r>
            <a:br>
              <a:rPr lang="en-US">
                <a:solidFill>
                  <a:schemeClr val="tx2"/>
                </a:solidFill>
              </a:rPr>
            </a:br>
            <a:r>
              <a:rPr lang="en-US">
                <a:solidFill>
                  <a:schemeClr val="tx2"/>
                </a:solidFill>
              </a:rPr>
              <a:t>СТУДИЈЕ ФАРМАЦИЈЕ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1775" y="2276475"/>
            <a:ext cx="39893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ОСНОВИ МОРФОЛОГИЈЕ ЧОВЕКА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460765" y="2099792"/>
            <a:ext cx="8229600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en-US" sz="3200" dirty="0"/>
          </a:p>
          <a:p>
            <a:pPr marL="342900" indent="-342900" algn="ctr">
              <a:spcBef>
                <a:spcPct val="20000"/>
              </a:spcBef>
              <a:buFontTx/>
              <a:buNone/>
            </a:pPr>
            <a:r>
              <a:rPr lang="en-US" altLang="en-US" sz="3200" dirty="0"/>
              <a:t>РЕСПИРАТОРНИ СИСТЕМ</a:t>
            </a:r>
          </a:p>
        </p:txBody>
      </p:sp>
      <p:pic>
        <p:nvPicPr>
          <p:cNvPr id="3078" name="Picture 3" descr="Picture1x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4948" t="19801" r="45178" b="27316"/>
          <a:stretch>
            <a:fillRect/>
          </a:stretch>
        </p:blipFill>
        <p:spPr bwMode="auto">
          <a:xfrm>
            <a:off x="2902743" y="3314551"/>
            <a:ext cx="3649663" cy="300196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 idx="4294967295"/>
          </p:nvPr>
        </p:nvSpPr>
        <p:spPr>
          <a:xfrm>
            <a:off x="428625" y="69850"/>
            <a:ext cx="8229600" cy="652463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2291" name="Content Placeholder 3"/>
          <p:cNvSpPr>
            <a:spLocks noGrp="1"/>
          </p:cNvSpPr>
          <p:nvPr>
            <p:ph sz="half" idx="4294967295"/>
          </p:nvPr>
        </p:nvSpPr>
        <p:spPr>
          <a:xfrm>
            <a:off x="4929188" y="1071563"/>
            <a:ext cx="4214812" cy="5786437"/>
          </a:xfrm>
        </p:spPr>
        <p:txBody>
          <a:bodyPr/>
          <a:lstStyle/>
          <a:p>
            <a:pPr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Спољашњи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свом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задњем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делу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одваја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дупљу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од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fossae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pterygopalatine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образује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облаже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унутрашњу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страну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или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базу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maxillae (facies nasalis)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os lacrimale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лабиринт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етмоидалне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кости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(lamina medialis 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горњом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средњом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шкољком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усправни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лист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непчане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кост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(lamina perpendicularis ossis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palatini)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processus pterygoideus ossis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sphenidalis</a:t>
            </a:r>
            <a:endParaRPr lang="sr-Cyrl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spcAft>
                <a:spcPts val="600"/>
              </a:spcAft>
              <a:buFontTx/>
              <a:buNone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concha nasalis inferior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5027" t="14063" r="16377" b="16562"/>
          <a:stretch>
            <a:fillRect/>
          </a:stretch>
        </p:blipFill>
        <p:spPr bwMode="auto">
          <a:xfrm>
            <a:off x="0" y="1785938"/>
            <a:ext cx="5214938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 idx="4294967295"/>
          </p:nvPr>
        </p:nvSpPr>
        <p:spPr>
          <a:xfrm>
            <a:off x="500063" y="71438"/>
            <a:ext cx="8229600" cy="652462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3315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5025" y="930275"/>
            <a:ext cx="4498975" cy="59277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Спољашњи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овом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налазе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творевине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рељефи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праг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(limen nasi)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бедем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(agger nasi)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шкољка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(concha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nasalis inferior)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канал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(meatus nasi inferior)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средња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шкољка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(concha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nasalis media)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средњи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канал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(meatus nasi medius)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шкољка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(concha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nasalis superior)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канал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(meatus nasi superior)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ђ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ждрелни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канал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(meatus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nasopharyngeus)</a:t>
            </a:r>
          </a:p>
        </p:txBody>
      </p:sp>
      <p:pic>
        <p:nvPicPr>
          <p:cNvPr id="13316" name="Picture 82"/>
          <p:cNvPicPr>
            <a:picLocks noChangeAspect="1" noChangeArrowheads="1"/>
          </p:cNvPicPr>
          <p:nvPr/>
        </p:nvPicPr>
        <p:blipFill>
          <a:blip r:embed="rId2" cstate="print"/>
          <a:srcRect l="34769" t="23810" r="27980" b="8730"/>
          <a:stretch>
            <a:fillRect/>
          </a:stretch>
        </p:blipFill>
        <p:spPr bwMode="auto">
          <a:xfrm>
            <a:off x="0" y="4429125"/>
            <a:ext cx="2143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3" cstate="print"/>
          <a:srcRect l="21408" t="10663" r="52084" b="41161"/>
          <a:stretch>
            <a:fillRect/>
          </a:stretch>
        </p:blipFill>
        <p:spPr bwMode="auto">
          <a:xfrm>
            <a:off x="2928938" y="4214813"/>
            <a:ext cx="19383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25027" t="14063" r="16377" b="16562"/>
          <a:stretch>
            <a:fillRect/>
          </a:stretch>
        </p:blipFill>
        <p:spPr bwMode="auto">
          <a:xfrm>
            <a:off x="0" y="857250"/>
            <a:ext cx="5000625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428625" y="71438"/>
            <a:ext cx="8229600" cy="652462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4339" name="Content Placeholder 3"/>
          <p:cNvSpPr>
            <a:spLocks noGrp="1"/>
          </p:cNvSpPr>
          <p:nvPr>
            <p:ph sz="half" idx="4294967295"/>
          </p:nvPr>
        </p:nvSpPr>
        <p:spPr>
          <a:xfrm>
            <a:off x="4789488" y="2078038"/>
            <a:ext cx="4356100" cy="357981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sr-Latn-CS" altLang="en-US" sz="1800"/>
              <a:t>	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•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носним ходницима отварају се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>
                <a:solidFill>
                  <a:srgbClr val="0B5395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meatus nasi inferior: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ductus nasolacrimalis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>
                <a:solidFill>
                  <a:srgbClr val="0B5395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meatus nasi medius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sinus frontalis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sinus maxillaris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cellulae ethmoidales anteriores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>
                <a:solidFill>
                  <a:srgbClr val="0B5395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meatus nasi inferior superior</a:t>
            </a:r>
            <a:br>
              <a:rPr lang="sr-Latn-CS" altLang="en-US" sz="1800" b="1">
                <a:solidFill>
                  <a:srgbClr val="0B5395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cellulae ethmoidales posteriores</a:t>
            </a:r>
          </a:p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 cstate="print"/>
          <a:srcRect l="16406" t="13126" r="22070" b="12811"/>
          <a:stretch>
            <a:fillRect/>
          </a:stretch>
        </p:blipFill>
        <p:spPr bwMode="auto">
          <a:xfrm>
            <a:off x="0" y="1771650"/>
            <a:ext cx="4875213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428625" y="141288"/>
            <a:ext cx="8229600" cy="652462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5363" name="Content Placeholder 3"/>
          <p:cNvSpPr>
            <a:spLocks noGrp="1"/>
          </p:cNvSpPr>
          <p:nvPr>
            <p:ph sz="half" idx="4294967295"/>
          </p:nvPr>
        </p:nvSpPr>
        <p:spPr>
          <a:xfrm>
            <a:off x="4429125" y="1071563"/>
            <a:ext cx="4714875" cy="5786437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Унутрашњи зид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носна преграда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(septum nasi):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раздваја десну од леве носне дупље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обложен слузокожом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зликују се 3 дела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a)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коштани део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(pars ossea)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vomer 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позади и доле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lamina perpendicularis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етмоидалне кости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напред и горе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хрскавичави део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(pars cartilaginea)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cartilago septi nasi 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увлачи се у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угао између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vomera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laminae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perpendicularis)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хрскавица носне преграде на споју са вомером задебљава и гради квржицу 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носне преграде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tuberculum septi nasi)</a:t>
            </a: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 l="7640" r="39163" b="37549"/>
          <a:stretch>
            <a:fillRect/>
          </a:stretch>
        </p:blipFill>
        <p:spPr bwMode="auto">
          <a:xfrm>
            <a:off x="0" y="1428750"/>
            <a:ext cx="414972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571500" y="6000750"/>
            <a:ext cx="2817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>
                <a:latin typeface="Constantia" pitchFamily="18" charset="0"/>
              </a:rPr>
              <a:t>* Физиолошке девијације</a:t>
            </a:r>
            <a:br>
              <a:rPr lang="sr-Cyrl-CS" altLang="en-US">
                <a:latin typeface="Constantia" pitchFamily="18" charset="0"/>
              </a:rPr>
            </a:br>
            <a:r>
              <a:rPr lang="sr-Cyrl-CS" altLang="en-US">
                <a:latin typeface="Constantia" pitchFamily="18" charset="0"/>
              </a:rPr>
              <a:t>* Патолошке девијације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2" cstate="print"/>
          <a:srcRect l="26367" t="28125" r="26170" b="33437"/>
          <a:stretch>
            <a:fillRect/>
          </a:stretch>
        </p:blipFill>
        <p:spPr bwMode="auto">
          <a:xfrm>
            <a:off x="0" y="3575050"/>
            <a:ext cx="5208588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itle 1"/>
          <p:cNvSpPr txBox="1">
            <a:spLocks noChangeArrowheads="1"/>
          </p:cNvSpPr>
          <p:nvPr/>
        </p:nvSpPr>
        <p:spPr bwMode="auto">
          <a:xfrm>
            <a:off x="285750" y="285750"/>
            <a:ext cx="82296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sr-Cyrl-CS" altLang="en-US" sz="28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Параназални</a:t>
            </a:r>
            <a:r>
              <a:rPr lang="sr-Latn-CS" altLang="en-US" sz="28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синуси</a:t>
            </a:r>
            <a:endParaRPr lang="sr-Latn-CS" altLang="en-US" sz="2800">
              <a:solidFill>
                <a:schemeClr val="tx2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5076825" y="1130300"/>
            <a:ext cx="40687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b="1">
                <a:latin typeface="Constantia" pitchFamily="18" charset="0"/>
              </a:rPr>
              <a:t>-</a:t>
            </a:r>
            <a:r>
              <a:rPr lang="sr-Latn-CS" altLang="en-US" b="1">
                <a:latin typeface="Book Antiqua" pitchFamily="18" charset="0"/>
              </a:rPr>
              <a:t> Sinus frontalis</a:t>
            </a:r>
            <a:br>
              <a:rPr lang="sr-Latn-CS" altLang="en-US" b="1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- налази се унутар чеоне кости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- отвара се у </a:t>
            </a:r>
            <a:r>
              <a:rPr lang="en-GB" altLang="en-US" sz="1600">
                <a:latin typeface="Book Antiqua" pitchFamily="18" charset="0"/>
              </a:rPr>
              <a:t>meatus nasi medius</a:t>
            </a:r>
            <a:r>
              <a:rPr lang="sr-Latn-CS" altLang="en-US" b="1">
                <a:latin typeface="Book Antiqua" pitchFamily="18" charset="0"/>
              </a:rPr>
              <a:t/>
            </a:r>
            <a:br>
              <a:rPr lang="sr-Latn-CS" altLang="en-US" b="1">
                <a:latin typeface="Book Antiqua" pitchFamily="18" charset="0"/>
              </a:rPr>
            </a:br>
            <a:r>
              <a:rPr lang="sr-Latn-CS" altLang="en-US" b="1">
                <a:latin typeface="Book Antiqua" pitchFamily="18" charset="0"/>
              </a:rPr>
              <a:t/>
            </a:r>
            <a:br>
              <a:rPr lang="sr-Latn-CS" altLang="en-US" b="1">
                <a:latin typeface="Book Antiqua" pitchFamily="18" charset="0"/>
              </a:rPr>
            </a:br>
            <a:r>
              <a:rPr lang="sr-Latn-CS" altLang="en-US" b="1">
                <a:latin typeface="Book Antiqua" pitchFamily="18" charset="0"/>
              </a:rPr>
              <a:t>- Sinus ethmoidalis</a:t>
            </a:r>
            <a:br>
              <a:rPr lang="sr-Latn-CS" altLang="en-US" b="1">
                <a:latin typeface="Book Antiqua" pitchFamily="18" charset="0"/>
              </a:rPr>
            </a:br>
            <a:r>
              <a:rPr lang="sr-Latn-CS" altLang="en-US" b="1">
                <a:latin typeface="Book Antiqua" pitchFamily="18" charset="0"/>
              </a:rPr>
              <a:t> </a:t>
            </a:r>
            <a:r>
              <a:rPr lang="en-US" altLang="en-US" b="1">
                <a:latin typeface="Book Antiqua" pitchFamily="18" charset="0"/>
              </a:rPr>
              <a:t>  </a:t>
            </a:r>
            <a:r>
              <a:rPr lang="en-US" altLang="en-US" sz="1600">
                <a:latin typeface="Book Antiqua" pitchFamily="18" charset="0"/>
              </a:rPr>
              <a:t>- налази се у лабиринтима 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  етмоидалне кости</a:t>
            </a:r>
          </a:p>
          <a:p>
            <a:r>
              <a:rPr lang="en-GB" altLang="en-US" sz="1600">
                <a:latin typeface="Book Antiqua" pitchFamily="18" charset="0"/>
              </a:rPr>
              <a:t>   </a:t>
            </a:r>
            <a:r>
              <a:rPr lang="en-US" altLang="en-US" sz="1600">
                <a:latin typeface="Book Antiqua" pitchFamily="18" charset="0"/>
              </a:rPr>
              <a:t> -</a:t>
            </a:r>
            <a:r>
              <a:rPr lang="en-GB" altLang="en-US" sz="1600">
                <a:latin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</a:rPr>
              <a:t>предњи део синуса отвара се у</a:t>
            </a:r>
            <a:br>
              <a:rPr lang="en-US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  </a:t>
            </a:r>
            <a:r>
              <a:rPr lang="en-GB" altLang="en-US" sz="1600">
                <a:latin typeface="Book Antiqua" pitchFamily="18" charset="0"/>
              </a:rPr>
              <a:t>meatus nasi medius</a:t>
            </a:r>
            <a:br>
              <a:rPr lang="en-GB" altLang="en-US" sz="1600">
                <a:latin typeface="Book Antiqua" pitchFamily="18" charset="0"/>
              </a:rPr>
            </a:br>
            <a:r>
              <a:rPr lang="en-US" altLang="en-US" sz="1600">
                <a:latin typeface="Book Antiqua" pitchFamily="18" charset="0"/>
              </a:rPr>
              <a:t>    </a:t>
            </a: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</a:rPr>
              <a:t>зад</a:t>
            </a:r>
            <a:r>
              <a:rPr lang="en-GB" altLang="en-US" sz="1600">
                <a:latin typeface="Book Antiqua" pitchFamily="18" charset="0"/>
              </a:rPr>
              <a:t>њи део синуса отвара се у</a:t>
            </a:r>
            <a:br>
              <a:rPr lang="en-GB" altLang="en-US" sz="1600">
                <a:latin typeface="Book Antiqua" pitchFamily="18" charset="0"/>
              </a:rPr>
            </a:br>
            <a:r>
              <a:rPr lang="en-GB" altLang="en-US" sz="1600">
                <a:latin typeface="Book Antiqua" pitchFamily="18" charset="0"/>
              </a:rPr>
              <a:t>      meatus nasi superior</a:t>
            </a:r>
          </a:p>
          <a:p>
            <a:r>
              <a:rPr lang="sr-Latn-CS" altLang="en-US" b="1">
                <a:latin typeface="Book Antiqua" pitchFamily="18" charset="0"/>
              </a:rPr>
              <a:t/>
            </a:r>
            <a:br>
              <a:rPr lang="sr-Latn-CS" altLang="en-US" b="1">
                <a:latin typeface="Book Antiqua" pitchFamily="18" charset="0"/>
              </a:rPr>
            </a:br>
            <a:r>
              <a:rPr lang="sr-Latn-CS" altLang="en-US" b="1">
                <a:latin typeface="Book Antiqua" pitchFamily="18" charset="0"/>
              </a:rPr>
              <a:t>- Sinus maxillaris</a:t>
            </a:r>
            <a:br>
              <a:rPr lang="sr-Latn-CS" altLang="en-US" b="1">
                <a:latin typeface="Book Antiqua" pitchFamily="18" charset="0"/>
              </a:rPr>
            </a:br>
            <a:r>
              <a:rPr lang="sr-Latn-CS" altLang="en-US" b="1">
                <a:latin typeface="Book Antiqua" pitchFamily="18" charset="0"/>
              </a:rPr>
              <a:t> </a:t>
            </a:r>
            <a:r>
              <a:rPr lang="en-US" altLang="en-US" b="1">
                <a:latin typeface="Book Antiqua" pitchFamily="18" charset="0"/>
              </a:rPr>
              <a:t>  </a:t>
            </a:r>
            <a:r>
              <a:rPr lang="en-US" altLang="en-US" sz="1600">
                <a:latin typeface="Book Antiqua" pitchFamily="18" charset="0"/>
              </a:rPr>
              <a:t>- налази се у телу горње вилице</a:t>
            </a:r>
            <a:br>
              <a:rPr lang="en-US" altLang="en-US" sz="1600">
                <a:latin typeface="Book Antiqua" pitchFamily="18" charset="0"/>
              </a:rPr>
            </a:br>
            <a:r>
              <a:rPr lang="en-GB" altLang="en-US" sz="1600">
                <a:latin typeface="Book Antiqua" pitchFamily="18" charset="0"/>
              </a:rPr>
              <a:t>    </a:t>
            </a:r>
            <a:r>
              <a:rPr lang="en-US" altLang="en-US" sz="1600">
                <a:latin typeface="Book Antiqua" pitchFamily="18" charset="0"/>
              </a:rPr>
              <a:t>- отвара се у </a:t>
            </a:r>
            <a:r>
              <a:rPr lang="en-GB" altLang="en-US" sz="1600">
                <a:latin typeface="Book Antiqua" pitchFamily="18" charset="0"/>
              </a:rPr>
              <a:t>meatus nasi medius</a:t>
            </a:r>
            <a:endParaRPr lang="en-US" altLang="en-US" sz="1600">
              <a:latin typeface="Book Antiqua" pitchFamily="18" charset="0"/>
            </a:endParaRPr>
          </a:p>
          <a:p>
            <a:r>
              <a:rPr lang="sr-Latn-CS" altLang="en-US" b="1">
                <a:latin typeface="Book Antiqua" pitchFamily="18" charset="0"/>
              </a:rPr>
              <a:t/>
            </a:r>
            <a:br>
              <a:rPr lang="sr-Latn-CS" altLang="en-US" b="1">
                <a:latin typeface="Book Antiqua" pitchFamily="18" charset="0"/>
              </a:rPr>
            </a:br>
            <a:r>
              <a:rPr lang="sr-Latn-CS" altLang="en-US" b="1">
                <a:latin typeface="Book Antiqua" pitchFamily="18" charset="0"/>
              </a:rPr>
              <a:t>- Sinus sphenoidalis</a:t>
            </a:r>
            <a:br>
              <a:rPr lang="sr-Latn-C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</a:rPr>
              <a:t>- налази се у телу сфеноидалне</a:t>
            </a:r>
            <a:r>
              <a:rPr lang="en-GB" altLang="en-US" sz="1600">
                <a:latin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</a:rPr>
              <a:t>кости</a:t>
            </a:r>
          </a:p>
          <a:p>
            <a:r>
              <a:rPr lang="en-GB" altLang="en-US" sz="1600">
                <a:latin typeface="Book Antiqua" pitchFamily="18" charset="0"/>
              </a:rPr>
              <a:t> - </a:t>
            </a:r>
            <a:r>
              <a:rPr lang="en-US" altLang="en-US" sz="1600">
                <a:latin typeface="Book Antiqua" pitchFamily="18" charset="0"/>
              </a:rPr>
              <a:t>отвара се у </a:t>
            </a:r>
            <a:r>
              <a:rPr lang="en-GB" altLang="en-US" sz="1600">
                <a:latin typeface="Book Antiqua" pitchFamily="18" charset="0"/>
              </a:rPr>
              <a:t>recessus sphenoethmoidalis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109538" y="1054100"/>
            <a:ext cx="47513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Шупљине испуњене ваздухом придодате 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носној дупљи, смештене у околним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костима лобање и лица.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Отварају се у носној дупљи.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Слузокожа носне дупље улази у ове шупљине 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облаже њихове зидове. 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 овај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начин се преносе инфекције из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носне </a:t>
            </a:r>
            <a:b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дупље на параназалне синусе (синузи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ис)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 txBox="1">
            <a:spLocks noChangeArrowheads="1"/>
          </p:cNvSpPr>
          <p:nvPr/>
        </p:nvSpPr>
        <p:spPr bwMode="auto">
          <a:xfrm>
            <a:off x="285750" y="69850"/>
            <a:ext cx="82296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en-US" altLang="en-US" sz="4100">
                <a:solidFill>
                  <a:schemeClr val="tx2"/>
                </a:solidFill>
                <a:latin typeface="Constantia" pitchFamily="18" charset="0"/>
              </a:rPr>
              <a:t>Гркљан (</a:t>
            </a:r>
            <a:r>
              <a:rPr lang="sr-Latn-CS" altLang="en-US" sz="4100">
                <a:solidFill>
                  <a:schemeClr val="tx2"/>
                </a:solidFill>
                <a:latin typeface="Constantia" pitchFamily="18" charset="0"/>
              </a:rPr>
              <a:t>Larynx</a:t>
            </a:r>
            <a:r>
              <a:rPr lang="en-US" altLang="en-US" sz="4100">
                <a:solidFill>
                  <a:schemeClr val="tx2"/>
                </a:solidFill>
                <a:latin typeface="Constantia" pitchFamily="18" charset="0"/>
              </a:rPr>
              <a:t>)</a:t>
            </a:r>
            <a:endParaRPr lang="sr-Latn-CS" altLang="en-US" sz="4100">
              <a:solidFill>
                <a:schemeClr val="tx2"/>
              </a:solidFill>
              <a:latin typeface="Constantia" pitchFamily="18" charset="0"/>
            </a:endParaRPr>
          </a:p>
        </p:txBody>
      </p:sp>
      <p:pic>
        <p:nvPicPr>
          <p:cNvPr id="17411" name="Picture 139"/>
          <p:cNvPicPr>
            <a:picLocks noChangeAspect="1" noChangeArrowheads="1"/>
          </p:cNvPicPr>
          <p:nvPr/>
        </p:nvPicPr>
        <p:blipFill>
          <a:blip r:embed="rId2" cstate="print"/>
          <a:srcRect l="23592" t="29761" r="26740" b="14684"/>
          <a:stretch>
            <a:fillRect/>
          </a:stretch>
        </p:blipFill>
        <p:spPr bwMode="auto">
          <a:xfrm>
            <a:off x="-33338" y="2492375"/>
            <a:ext cx="4233863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4284663" y="1930400"/>
            <a:ext cx="4859337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sr-Latn-CS" altLang="en-US" b="1">
                <a:solidFill>
                  <a:schemeClr val="tx2"/>
                </a:solidFill>
                <a:latin typeface="Times New Roman" pitchFamily="18" charset="0"/>
              </a:rPr>
              <a:t>1.</a:t>
            </a:r>
            <a:r>
              <a:rPr lang="en-US" altLang="en-US" b="1">
                <a:solidFill>
                  <a:schemeClr val="tx2"/>
                </a:solidFill>
                <a:latin typeface="Times New Roman" pitchFamily="18" charset="0"/>
              </a:rPr>
              <a:t> Хрскавице гркљана (</a:t>
            </a:r>
            <a:r>
              <a:rPr lang="sr-Latn-CS" altLang="en-US" b="1">
                <a:solidFill>
                  <a:schemeClr val="tx2"/>
                </a:solidFill>
                <a:latin typeface="Times New Roman" pitchFamily="18" charset="0"/>
              </a:rPr>
              <a:t>cartilagines laryngis</a:t>
            </a:r>
            <a:r>
              <a:rPr lang="en-US" altLang="en-US" b="1">
                <a:solidFill>
                  <a:schemeClr val="tx2"/>
                </a:solidFill>
                <a:latin typeface="Times New Roman" pitchFamily="18" charset="0"/>
              </a:rPr>
              <a:t>)</a:t>
            </a:r>
            <a:br>
              <a:rPr lang="en-US" altLang="en-US" b="1">
                <a:solidFill>
                  <a:schemeClr val="tx2"/>
                </a:solidFill>
                <a:latin typeface="Times New Roman" pitchFamily="18" charset="0"/>
              </a:rPr>
            </a:br>
            <a:r>
              <a:rPr lang="sr-Latn-CS" altLang="en-US" sz="1000" b="1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sr-Latn-CS" altLang="en-US" sz="1000" b="1">
                <a:solidFill>
                  <a:schemeClr val="tx2"/>
                </a:solidFill>
                <a:latin typeface="Times New Roman" pitchFamily="18" charset="0"/>
              </a:rPr>
            </a:br>
            <a:r>
              <a:rPr lang="en-US" altLang="en-US" b="1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a) </a:t>
            </a:r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cartilago thyroidea</a:t>
            </a:r>
            <a:r>
              <a:rPr lang="sr-Latn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</a:t>
            </a:r>
            <a: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непарна</a:t>
            </a:r>
            <a:b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састављена од 2 плоче спојене под оштрим углом,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које граде испупчење израженије код мушкараца</a:t>
            </a:r>
            <a:br>
              <a:rPr lang="en-US" altLang="en-US" sz="14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(Адамова јабучица)</a:t>
            </a:r>
          </a:p>
          <a:p>
            <a:pPr>
              <a:buFont typeface="Wingdings" pitchFamily="2" charset="2"/>
              <a:buNone/>
            </a:pP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cartilago cricoidea</a:t>
            </a:r>
            <a:r>
              <a:rPr lang="sr-Latn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</a:t>
            </a:r>
            <a: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непарна</a:t>
            </a:r>
            <a:endParaRPr lang="sr-Latn-CS" altLang="en-US" sz="1600">
              <a:solidFill>
                <a:schemeClr val="tx2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cartilago epiglottica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непарна</a:t>
            </a:r>
            <a:endParaRPr lang="sr-Latn-CS" altLang="en-US" sz="1600">
              <a:solidFill>
                <a:schemeClr val="tx2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Latn-CS" altLang="en-US" b="1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cartilago arytenoidea</a:t>
            </a:r>
            <a:r>
              <a:rPr lang="sr-Latn-CS" altLang="en-US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</a:t>
            </a:r>
            <a: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арна,</a:t>
            </a:r>
            <a:r>
              <a:rPr lang="sr-Latn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најмања</a:t>
            </a:r>
            <a:br>
              <a:rPr lang="sr-Cyrl-C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Cyrl-CS" altLang="en-US" sz="1600">
              <a:solidFill>
                <a:schemeClr val="tx2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  <a:t>2. </a:t>
            </a:r>
            <a:r>
              <a:rPr lang="en-US" altLang="en-US" sz="2000" b="1">
                <a:solidFill>
                  <a:schemeClr val="tx2"/>
                </a:solidFill>
                <a:latin typeface="Times New Roman" pitchFamily="18" charset="0"/>
              </a:rPr>
              <a:t>С</a:t>
            </a:r>
            <a:r>
              <a:rPr lang="sr-Cyrl-CS" altLang="en-US" sz="2000" b="1">
                <a:solidFill>
                  <a:schemeClr val="tx2"/>
                </a:solidFill>
                <a:latin typeface="Times New Roman" pitchFamily="18" charset="0"/>
              </a:rPr>
              <a:t>појеви гркљански хрскавица</a:t>
            </a:r>
            <a:br>
              <a:rPr lang="sr-Cyrl-CS" altLang="en-US" sz="2000" b="1">
                <a:solidFill>
                  <a:schemeClr val="tx2"/>
                </a:solidFill>
                <a:latin typeface="Times New Roman" pitchFamily="18" charset="0"/>
              </a:rPr>
            </a:br>
            <a:r>
              <a:rPr lang="en-US" altLang="en-US" sz="2000" b="1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en-US" altLang="en-US" sz="2000">
                <a:solidFill>
                  <a:schemeClr val="tx2"/>
                </a:solidFill>
                <a:latin typeface="Times New Roman" pitchFamily="18" charset="0"/>
              </a:rPr>
              <a:t>  </a:t>
            </a:r>
            <a:r>
              <a:rPr lang="en-US" altLang="en-US" sz="140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altLang="en-US" sz="14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спојене су зглобовима, везама и мишићима</a:t>
            </a:r>
            <a: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</a:br>
            <a:endParaRPr lang="sr-Latn-CS" altLang="en-US" sz="2000" b="1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  <a:t>3. </a:t>
            </a:r>
            <a:r>
              <a:rPr lang="en-US" altLang="en-US" sz="2000" b="1">
                <a:solidFill>
                  <a:schemeClr val="tx2"/>
                </a:solidFill>
                <a:latin typeface="Times New Roman" pitchFamily="18" charset="0"/>
              </a:rPr>
              <a:t>Мишићи гркљана (</a:t>
            </a:r>
            <a: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  <a:t>musculi laryngis</a:t>
            </a:r>
            <a:r>
              <a:rPr lang="en-US" altLang="en-US" sz="2000" b="1">
                <a:solidFill>
                  <a:schemeClr val="tx2"/>
                </a:solidFill>
                <a:latin typeface="Times New Roman" pitchFamily="18" charset="0"/>
              </a:rPr>
              <a:t>)</a:t>
            </a:r>
            <a:endParaRPr lang="sr-Latn-CS" altLang="en-US" sz="2000" b="1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altLang="en-US" sz="2000">
                <a:solidFill>
                  <a:schemeClr val="tx2"/>
                </a:solidFill>
                <a:latin typeface="Times New Roman" pitchFamily="18" charset="0"/>
              </a:rPr>
              <a:t>     </a:t>
            </a:r>
            <a:r>
              <a:rPr lang="en-U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припајају се на хрскавицама гркљана</a:t>
            </a:r>
            <a:br>
              <a:rPr lang="en-US" altLang="en-US" sz="1600">
                <a:solidFill>
                  <a:schemeClr val="tx2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Times New Roman" pitchFamily="18" charset="0"/>
              </a:rPr>
              <a:t>      - затежу, примичу и одмичу гласне жице</a:t>
            </a:r>
            <a:br>
              <a:rPr lang="en-US" altLang="en-US" sz="16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Times New Roman" pitchFamily="18" charset="0"/>
              </a:rPr>
              <a:t>      - отварају и затварају улаз у гркљан</a:t>
            </a:r>
            <a:br>
              <a:rPr lang="en-US" altLang="en-US" sz="1600">
                <a:solidFill>
                  <a:schemeClr val="tx2"/>
                </a:solidFill>
                <a:latin typeface="Times New Roman" pitchFamily="18" charset="0"/>
              </a:rPr>
            </a:br>
            <a:r>
              <a:rPr lang="en-US" altLang="en-US" sz="1600">
                <a:solidFill>
                  <a:schemeClr val="tx2"/>
                </a:solidFill>
                <a:latin typeface="Times New Roman" pitchFamily="18" charset="0"/>
              </a:rPr>
              <a:t>      - инервише их </a:t>
            </a:r>
            <a:r>
              <a:rPr lang="en-GB" altLang="en-US" sz="1600">
                <a:solidFill>
                  <a:schemeClr val="tx2"/>
                </a:solidFill>
                <a:latin typeface="Times New Roman" pitchFamily="18" charset="0"/>
              </a:rPr>
              <a:t>n. vagus (X </a:t>
            </a:r>
            <a:r>
              <a:rPr lang="en-US" altLang="en-US" sz="1600">
                <a:solidFill>
                  <a:schemeClr val="tx2"/>
                </a:solidFill>
                <a:latin typeface="Times New Roman" pitchFamily="18" charset="0"/>
              </a:rPr>
              <a:t>кранијални живац)</a:t>
            </a:r>
            <a:endParaRPr lang="sr-Latn-CS" altLang="en-US"/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79388" y="766763"/>
            <a:ext cx="8929687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- Гркљан (</a:t>
            </a:r>
            <a:r>
              <a:rPr lang="en-GB" altLang="en-US">
                <a:solidFill>
                  <a:schemeClr val="tx2"/>
                </a:solidFill>
                <a:latin typeface="Times New Roman" pitchFamily="18" charset="0"/>
              </a:rPr>
              <a:t>larynx) - </a:t>
            </a: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почетни део доњих дисајних путева и орган говора</a:t>
            </a:r>
          </a:p>
          <a:p>
            <a:pPr>
              <a:buFont typeface="Wingdings" pitchFamily="2" charset="2"/>
              <a:buNone/>
            </a:pP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- Пружа се од улазног отвора гркљана (</a:t>
            </a:r>
            <a:r>
              <a:rPr lang="en-GB" altLang="en-US">
                <a:solidFill>
                  <a:schemeClr val="tx2"/>
                </a:solidFill>
                <a:latin typeface="Times New Roman" pitchFamily="18" charset="0"/>
              </a:rPr>
              <a:t>aditus laryngis) </a:t>
            </a: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до почетног дела душника (</a:t>
            </a:r>
            <a:r>
              <a:rPr lang="en-GB" altLang="en-US">
                <a:solidFill>
                  <a:schemeClr val="tx2"/>
                </a:solidFill>
                <a:latin typeface="Times New Roman" pitchFamily="18" charset="0"/>
              </a:rPr>
              <a:t>trachea)</a:t>
            </a:r>
            <a:br>
              <a:rPr lang="en-GB" altLang="en-US">
                <a:solidFill>
                  <a:schemeClr val="tx2"/>
                </a:solidFill>
                <a:latin typeface="Times New Roman" pitchFamily="18" charset="0"/>
              </a:rPr>
            </a:br>
            <a:r>
              <a:rPr lang="en-GB" altLang="en-US">
                <a:solidFill>
                  <a:schemeClr val="tx2"/>
                </a:solidFill>
                <a:latin typeface="Times New Roman" pitchFamily="18" charset="0"/>
              </a:rPr>
              <a:t>- </a:t>
            </a: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Налази се у предњем делу врата, испод хиоидне кости, испред ждрела, између десног и левог режња штитасте жлезде, у висини </a:t>
            </a:r>
            <a:r>
              <a:rPr lang="en-GB" altLang="en-US">
                <a:solidFill>
                  <a:schemeClr val="tx2"/>
                </a:solidFill>
                <a:latin typeface="Times New Roman" pitchFamily="18" charset="0"/>
              </a:rPr>
              <a:t>V</a:t>
            </a: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 и </a:t>
            </a:r>
            <a:r>
              <a:rPr lang="en-GB" altLang="en-US">
                <a:solidFill>
                  <a:schemeClr val="tx2"/>
                </a:solidFill>
                <a:latin typeface="Times New Roman" pitchFamily="18" charset="0"/>
              </a:rPr>
              <a:t>VI</a:t>
            </a:r>
            <a:r>
              <a:rPr lang="en-US" altLang="en-US">
                <a:solidFill>
                  <a:schemeClr val="tx2"/>
                </a:solidFill>
                <a:latin typeface="Times New Roman" pitchFamily="18" charset="0"/>
              </a:rPr>
              <a:t> вратног пршљена</a:t>
            </a:r>
            <a: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sr-Latn-CS" altLang="en-US" sz="2000" b="1">
                <a:solidFill>
                  <a:schemeClr val="tx2"/>
                </a:solidFill>
                <a:latin typeface="Times New Roman" pitchFamily="18" charset="0"/>
              </a:rPr>
            </a:br>
            <a:endParaRPr lang="sr-Latn-CS" altLang="en-US" sz="2000" b="1">
              <a:solidFill>
                <a:schemeClr val="tx2"/>
              </a:solidFill>
              <a:latin typeface="Times New Roman" pitchFamily="18" charset="0"/>
            </a:endParaRPr>
          </a:p>
          <a:p>
            <a:endParaRPr lang="sr-Latn-C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477838"/>
            <a:ext cx="7883525" cy="633571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отвор гркљана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успоставља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везу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између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cav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itas l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aryngis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ждрела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отвор гркљана затвара гркљански капак (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epiglottis),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ију основу гради епиглотична хрскавица гркљана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при гутању, епиглотис се спушта и затвара улаз у гркљан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унутрашњост зидова гркљанске дупље  обложена је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слузницом (tunica mucosa laryngis)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слузница прелазећи преко лигамената формира  2 парна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испупчења: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- горња испупчења - тремне или лажне гласне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			жице (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plica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е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vestibularis)</a:t>
            </a:r>
            <a:b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доња испупчења - праве гласне жице (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plicae vocales)</a:t>
            </a:r>
            <a:endParaRPr lang="sr-Latn-CS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фронталном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пресеку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има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облик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пешчаног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сата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дели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3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спрата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80000"/>
              </a:lnSpc>
            </a:pPr>
            <a:endParaRPr lang="sr-Latn-CS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1. </a:t>
            </a:r>
            <a:r>
              <a:rPr lang="sr-Latn-CS" altLang="en-US" sz="16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VESTIBULUM LARYNGIS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спрат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или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предворје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гркљана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sr-Latn-CS" altLang="en-US" sz="1600"/>
              <a:t/>
            </a:r>
            <a:br>
              <a:rPr lang="sr-Latn-CS" altLang="en-US" sz="1600"/>
            </a:b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</a:t>
            </a:r>
            <a:r>
              <a:rPr lang="en-U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ужа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отвор</a:t>
            </a:r>
            <a:r>
              <a:rPr lang="en-U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гркљана</a:t>
            </a:r>
            <a:r>
              <a:rPr lang="en-U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aditus laryngis</a:t>
            </a:r>
            <a:r>
              <a:rPr lang="en-U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plicae vestibularis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4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2. </a:t>
            </a:r>
            <a:r>
              <a:rPr lang="sr-Latn-CS" altLang="en-US" sz="16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VENTRICULUS LARYNGIS</a:t>
            </a:r>
            <a:r>
              <a:rPr lang="en-US" altLang="en-US" sz="16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(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средњи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спрат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или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гркљанска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комора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пружа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plica vestibularis </a:t>
            </a:r>
            <a:r>
              <a:rPr lang="sr-Cyrl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</a:t>
            </a: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plica vocalis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4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3. </a:t>
            </a:r>
            <a:r>
              <a:rPr lang="sr-Latn-CS" altLang="en-US" sz="18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INFRAGLOTTICA</a:t>
            </a:r>
            <a:r>
              <a:rPr lang="sr-Latn-CS" altLang="en-US" sz="14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4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-простире се од plicae vocalis до уласка у душник</a:t>
            </a:r>
            <a:endParaRPr lang="sr-Latn-CS" altLang="en-US" sz="1400"/>
          </a:p>
        </p:txBody>
      </p:sp>
      <p:sp>
        <p:nvSpPr>
          <p:cNvPr id="18435" name="Title 1"/>
          <p:cNvSpPr txBox="1">
            <a:spLocks noChangeArrowheads="1"/>
          </p:cNvSpPr>
          <p:nvPr/>
        </p:nvSpPr>
        <p:spPr bwMode="auto">
          <a:xfrm>
            <a:off x="714375" y="0"/>
            <a:ext cx="7215188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sr-Latn-CS" altLang="en-US" sz="3500">
                <a:solidFill>
                  <a:schemeClr val="tx2"/>
                </a:solidFill>
                <a:latin typeface="Constantia" pitchFamily="18" charset="0"/>
              </a:rPr>
              <a:t>Cav</a:t>
            </a:r>
            <a:r>
              <a:rPr lang="en-GB" altLang="en-US" sz="3500">
                <a:solidFill>
                  <a:schemeClr val="tx2"/>
                </a:solidFill>
                <a:latin typeface="Constantia" pitchFamily="18" charset="0"/>
              </a:rPr>
              <a:t>itas</a:t>
            </a:r>
            <a:r>
              <a:rPr lang="sr-Latn-CS" altLang="en-US" sz="3500">
                <a:solidFill>
                  <a:schemeClr val="tx2"/>
                </a:solidFill>
                <a:latin typeface="Constantia" pitchFamily="18" charset="0"/>
              </a:rPr>
              <a:t> laryngis</a:t>
            </a:r>
          </a:p>
        </p:txBody>
      </p:sp>
      <p:pic>
        <p:nvPicPr>
          <p:cNvPr id="18436" name="Picture 145"/>
          <p:cNvPicPr>
            <a:picLocks noChangeAspect="1" noChangeArrowheads="1"/>
          </p:cNvPicPr>
          <p:nvPr/>
        </p:nvPicPr>
        <p:blipFill>
          <a:blip r:embed="rId2" cstate="print"/>
          <a:srcRect l="53690" t="23808" r="22289" b="18066"/>
          <a:stretch>
            <a:fillRect/>
          </a:stretch>
        </p:blipFill>
        <p:spPr bwMode="auto">
          <a:xfrm>
            <a:off x="6143625" y="1000125"/>
            <a:ext cx="29305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Oval 4"/>
          <p:cNvSpPr>
            <a:spLocks noChangeArrowheads="1"/>
          </p:cNvSpPr>
          <p:nvPr/>
        </p:nvSpPr>
        <p:spPr bwMode="auto">
          <a:xfrm>
            <a:off x="6858000" y="1785938"/>
            <a:ext cx="1143000" cy="1071562"/>
          </a:xfrm>
          <a:prstGeom prst="ellipse">
            <a:avLst/>
          </a:prstGeom>
          <a:noFill/>
          <a:ln w="25400" cmpd="sng">
            <a:solidFill>
              <a:srgbClr val="08509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sr-Latn-CS" altLang="en-US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5813425" y="5500688"/>
            <a:ext cx="3330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1200" b="1">
                <a:latin typeface="Constantia" pitchFamily="18" charset="0"/>
              </a:rPr>
              <a:t>Фронтални пресек кроз гркљан и душник</a:t>
            </a:r>
            <a:endParaRPr lang="sr-Latn-CS" altLang="en-US" sz="1200" b="1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6763"/>
            <a:ext cx="6661150" cy="5183187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800" b="1" u="sng"/>
          </a:p>
          <a:p>
            <a:pPr>
              <a:buFontTx/>
              <a:buNone/>
            </a:pPr>
            <a:r>
              <a:rPr lang="sr-Latn-CS" altLang="en-US" sz="1600"/>
              <a:t/>
            </a:r>
            <a:br>
              <a:rPr lang="sr-Latn-CS" altLang="en-US" sz="1600"/>
            </a:b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PLICA VOCALIS: (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гласна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жица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парни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набор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гркљана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настаје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пребацивањем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ове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преко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lig. vocale.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plicae vocalis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ограничавају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простор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i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rima glottidis </a:t>
            </a:r>
            <a:br>
              <a:rPr lang="sr-Latn-CS" altLang="en-US" sz="1800" i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преко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кога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комуницирају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средњи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спрат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гркљанске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дисању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rima glottidis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је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проширена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док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говору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долази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њеног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сужавања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GLOTTIS 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орган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стварање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гласа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чине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rima glottidis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plicae vocalis.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</p:txBody>
      </p:sp>
      <p:sp>
        <p:nvSpPr>
          <p:cNvPr id="19459" name="Title 1"/>
          <p:cNvSpPr txBox="1">
            <a:spLocks noChangeArrowheads="1"/>
          </p:cNvSpPr>
          <p:nvPr/>
        </p:nvSpPr>
        <p:spPr bwMode="auto">
          <a:xfrm>
            <a:off x="714375" y="0"/>
            <a:ext cx="7215188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sr-Latn-CS" altLang="en-US" sz="3500">
                <a:solidFill>
                  <a:schemeClr val="tx2"/>
                </a:solidFill>
                <a:latin typeface="Constantia" pitchFamily="18" charset="0"/>
              </a:rPr>
              <a:t>Cav</a:t>
            </a:r>
            <a:r>
              <a:rPr lang="en-GB" altLang="en-US" sz="3500">
                <a:solidFill>
                  <a:schemeClr val="tx2"/>
                </a:solidFill>
                <a:latin typeface="Constantia" pitchFamily="18" charset="0"/>
              </a:rPr>
              <a:t>itas</a:t>
            </a:r>
            <a:r>
              <a:rPr lang="sr-Latn-CS" altLang="en-US" sz="3500">
                <a:solidFill>
                  <a:schemeClr val="tx2"/>
                </a:solidFill>
                <a:latin typeface="Constantia" pitchFamily="18" charset="0"/>
              </a:rPr>
              <a:t> laryngis</a:t>
            </a:r>
          </a:p>
        </p:txBody>
      </p:sp>
      <p:pic>
        <p:nvPicPr>
          <p:cNvPr id="19460" name="Picture 145"/>
          <p:cNvPicPr>
            <a:picLocks noChangeAspect="1" noChangeArrowheads="1"/>
          </p:cNvPicPr>
          <p:nvPr/>
        </p:nvPicPr>
        <p:blipFill>
          <a:blip r:embed="rId2" cstate="print"/>
          <a:srcRect l="24834" t="23808" r="50262" b="17598"/>
          <a:stretch>
            <a:fillRect/>
          </a:stretch>
        </p:blipFill>
        <p:spPr bwMode="auto">
          <a:xfrm>
            <a:off x="6715125" y="0"/>
            <a:ext cx="2428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42"/>
          <p:cNvPicPr>
            <a:picLocks noChangeAspect="1" noChangeArrowheads="1"/>
          </p:cNvPicPr>
          <p:nvPr/>
        </p:nvPicPr>
        <p:blipFill>
          <a:blip r:embed="rId3" cstate="print"/>
          <a:srcRect l="53394" t="29761" r="23013" b="26880"/>
          <a:stretch>
            <a:fillRect/>
          </a:stretch>
        </p:blipFill>
        <p:spPr bwMode="auto">
          <a:xfrm>
            <a:off x="6842125" y="3857625"/>
            <a:ext cx="23018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5"/>
          <p:cNvSpPr txBox="1">
            <a:spLocks noChangeArrowheads="1"/>
          </p:cNvSpPr>
          <p:nvPr/>
        </p:nvSpPr>
        <p:spPr bwMode="auto">
          <a:xfrm>
            <a:off x="6615113" y="3571875"/>
            <a:ext cx="25288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1200" b="1">
                <a:latin typeface="Constantia" pitchFamily="18" charset="0"/>
              </a:rPr>
              <a:t>Сагитални пресек кроз гркљан</a:t>
            </a:r>
            <a:endParaRPr lang="sr-Latn-CS" altLang="en-US" sz="1200" b="1">
              <a:latin typeface="Constantia" pitchFamily="18" charset="0"/>
            </a:endParaRPr>
          </a:p>
        </p:txBody>
      </p:sp>
      <p:sp>
        <p:nvSpPr>
          <p:cNvPr id="19463" name="TextBox 6"/>
          <p:cNvSpPr txBox="1">
            <a:spLocks noChangeArrowheads="1"/>
          </p:cNvSpPr>
          <p:nvPr/>
        </p:nvSpPr>
        <p:spPr bwMode="auto">
          <a:xfrm>
            <a:off x="7072313" y="6581775"/>
            <a:ext cx="1190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1200" b="1">
                <a:latin typeface="Constantia" pitchFamily="18" charset="0"/>
              </a:rPr>
              <a:t>Glottis in vivo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 l="16920" t="35870" r="43849" b="18581"/>
          <a:stretch>
            <a:fillRect/>
          </a:stretch>
        </p:blipFill>
        <p:spPr bwMode="auto">
          <a:xfrm>
            <a:off x="1793875" y="1720850"/>
            <a:ext cx="5978525" cy="433705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sp>
        <p:nvSpPr>
          <p:cNvPr id="2048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6763"/>
            <a:ext cx="8820150" cy="5183187"/>
          </a:xfrm>
        </p:spPr>
        <p:txBody>
          <a:bodyPr/>
          <a:lstStyle/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цеваст орган</a:t>
            </a:r>
          </a:p>
          <a:p>
            <a:pPr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део доњих дисајних путева</a:t>
            </a:r>
          </a:p>
          <a:p>
            <a:pPr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наставља се на гркљан, а завршава душничном рачвом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bifurcatio tracheae),</a:t>
            </a:r>
          </a:p>
          <a:p>
            <a:pPr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од које полазе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(bronchi principales)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</p:txBody>
      </p:sp>
      <p:sp>
        <p:nvSpPr>
          <p:cNvPr id="20484" name="Title 1"/>
          <p:cNvSpPr txBox="1">
            <a:spLocks noChangeArrowheads="1"/>
          </p:cNvSpPr>
          <p:nvPr/>
        </p:nvSpPr>
        <p:spPr bwMode="auto">
          <a:xfrm>
            <a:off x="714375" y="0"/>
            <a:ext cx="7215188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3500">
                <a:solidFill>
                  <a:schemeClr val="tx2"/>
                </a:solidFill>
                <a:latin typeface="Constantia" pitchFamily="18" charset="0"/>
              </a:rPr>
              <a:t>Душник (</a:t>
            </a:r>
            <a:r>
              <a:rPr lang="en-GB" altLang="en-US" sz="3500">
                <a:solidFill>
                  <a:schemeClr val="tx2"/>
                </a:solidFill>
                <a:latin typeface="Constantia" pitchFamily="18" charset="0"/>
              </a:rPr>
              <a:t>Trachea)</a:t>
            </a:r>
            <a:endParaRPr lang="en-US" altLang="en-US" sz="350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252413" y="5659438"/>
            <a:ext cx="8716962" cy="9144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Орган покретан у вертикалном правцу синхроно са гркљаном код гутања и </a:t>
            </a:r>
          </a:p>
          <a:p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говора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у хоризонталном смеру, синхроно са дисајним покретима и срчаном акцијом</a:t>
            </a:r>
            <a:endParaRPr lang="sr-Latn-CS" altLang="en-US"/>
          </a:p>
        </p:txBody>
      </p:sp>
      <p:sp>
        <p:nvSpPr>
          <p:cNvPr id="20486" name="TextBox 3"/>
          <p:cNvSpPr txBox="1">
            <a:spLocks noChangeArrowheads="1"/>
          </p:cNvSpPr>
          <p:nvPr/>
        </p:nvSpPr>
        <p:spPr bwMode="auto">
          <a:xfrm>
            <a:off x="5500688" y="2428875"/>
            <a:ext cx="3297237" cy="63976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дужина: 11-12 цм</a:t>
            </a:r>
          </a:p>
          <a:p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пречник код живих: 12–17мм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276225"/>
            <a:ext cx="9001125" cy="1281113"/>
          </a:xfrm>
        </p:spPr>
        <p:txBody>
          <a:bodyPr/>
          <a:lstStyle/>
          <a:p>
            <a:pPr algn="l"/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Предњи и бочни зидови душника изграђени су од хрскавичавих полупрстенова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cartilagines tracheales),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којих има од 16-20, повезаних везивним ткивом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ligg.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anularia)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Задњи зид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paries membranaceus)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изграђен је од глатких мишићних влакана 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m. trachealis)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везивног ткива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21507" name="Picture 10" descr="Trachea izgled pozadi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4641850" y="1793875"/>
            <a:ext cx="3746500" cy="4992688"/>
          </a:xfrm>
          <a:noFill/>
          <a:ln/>
        </p:spPr>
      </p:pic>
      <p:pic>
        <p:nvPicPr>
          <p:cNvPr id="21508" name="Picture 12" descr="Trachea izgled copy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>
          <a:xfrm>
            <a:off x="1041400" y="1701800"/>
            <a:ext cx="2994025" cy="5143500"/>
          </a:xfrm>
          <a:noFill/>
          <a:ln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Picture1x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lum contrast="6000"/>
          </a:blip>
          <a:srcRect t="7655" b="4918"/>
          <a:stretch>
            <a:fillRect/>
          </a:stretch>
        </p:blipFill>
        <p:spPr>
          <a:xfrm>
            <a:off x="396875" y="1252538"/>
            <a:ext cx="8224838" cy="5576887"/>
          </a:xfrm>
          <a:noFill/>
          <a:ln/>
        </p:spPr>
      </p:pic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2463800" y="136525"/>
            <a:ext cx="5203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Aparatus respiratorius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4933950" y="1482725"/>
            <a:ext cx="396081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000" u="sng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 респираторни путеви</a:t>
            </a:r>
            <a:r>
              <a:rPr lang="sr-Latn-CS" altLang="en-US" sz="2400" u="sng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endParaRPr lang="sr-Latn-CS" altLang="en-US" sz="2400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Носна дупља и параназални </a:t>
            </a:r>
            <a:b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синуси (</a:t>
            </a:r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et sinus</a:t>
            </a:r>
          </a:p>
          <a:p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paranasales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Усна дупља (</a:t>
            </a:r>
            <a:r>
              <a:rPr lang="en-GB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oris)</a:t>
            </a:r>
            <a:endParaRPr lang="sr-Latn-CS" altLang="en-US" sz="2000" b="1" i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Ждрело (</a:t>
            </a:r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Pharynx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231775" y="4960938"/>
            <a:ext cx="369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r-Latn-CS" altLang="en-US"/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971550" y="5516563"/>
            <a:ext cx="376396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000" u="sng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Доњи респираторни путеви</a:t>
            </a:r>
            <a:r>
              <a:rPr lang="sr-Latn-CS" altLang="en-US" sz="200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:</a:t>
            </a:r>
          </a:p>
          <a:p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Гркљан (</a:t>
            </a:r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Larynx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2000" b="1" i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Душник (</a:t>
            </a:r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Trachea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2000" b="1" i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Душнице (</a:t>
            </a:r>
            <a:r>
              <a:rPr lang="sr-Latn-C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Bronchi</a:t>
            </a:r>
            <a:r>
              <a:rPr lang="en-US" altLang="en-US" sz="2000" b="1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</a:p>
        </p:txBody>
      </p:sp>
      <p:sp>
        <p:nvSpPr>
          <p:cNvPr id="4103" name="Text Box 4"/>
          <p:cNvSpPr txBox="1">
            <a:spLocks noChangeArrowheads="1"/>
          </p:cNvSpPr>
          <p:nvPr/>
        </p:nvSpPr>
        <p:spPr bwMode="auto">
          <a:xfrm>
            <a:off x="438150" y="622300"/>
            <a:ext cx="831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990033"/>
                </a:solidFill>
                <a:latin typeface="Book Antiqua" pitchFamily="18" charset="0"/>
              </a:rPr>
              <a:t>Систем органа за дисање чине дисајни путеви и плућа (</a:t>
            </a:r>
            <a:r>
              <a:rPr lang="en-GB" altLang="en-US" sz="2000">
                <a:solidFill>
                  <a:srgbClr val="990033"/>
                </a:solidFill>
                <a:latin typeface="Book Antiqua" pitchFamily="18" charset="0"/>
              </a:rPr>
              <a:t>pulmones)</a:t>
            </a:r>
            <a:endParaRPr lang="en-US" altLang="en-US" sz="2000">
              <a:solidFill>
                <a:srgbClr val="990033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4068763"/>
            <a:ext cx="3922712" cy="2590800"/>
          </a:xfrm>
        </p:spPr>
        <p:txBody>
          <a:bodyPr/>
          <a:lstStyle/>
          <a:p>
            <a:pPr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Bronchus principalis dexter:</a:t>
            </a:r>
            <a:endParaRPr lang="en-GB" altLang="en-US" sz="1800" b="1" u="sng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- 6-8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хрскавичавих лукова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са осовином душника заклапа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угао од 25</a:t>
            </a:r>
            <a:r>
              <a:rPr lang="en-US" altLang="en-US" sz="1600" baseline="30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0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краћа је (20-25 мм) али</a:t>
            </a:r>
          </a:p>
          <a:p>
            <a:pPr>
              <a:lnSpc>
                <a:spcPct val="110000"/>
              </a:lnSpc>
              <a:spcAft>
                <a:spcPts val="600"/>
              </a:spcAft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шира (15-17 мм)</a:t>
            </a:r>
          </a:p>
        </p:txBody>
      </p:sp>
      <p:sp>
        <p:nvSpPr>
          <p:cNvPr id="22531" name="Title 1"/>
          <p:cNvSpPr txBox="1">
            <a:spLocks noChangeArrowheads="1"/>
          </p:cNvSpPr>
          <p:nvPr/>
        </p:nvSpPr>
        <p:spPr bwMode="auto">
          <a:xfrm>
            <a:off x="714375" y="0"/>
            <a:ext cx="81788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3500">
                <a:solidFill>
                  <a:schemeClr val="tx2"/>
                </a:solidFill>
                <a:latin typeface="Constantia" pitchFamily="18" charset="0"/>
              </a:rPr>
              <a:t>Главне душнице (</a:t>
            </a:r>
            <a:r>
              <a:rPr lang="en-GB" altLang="en-US" sz="3500">
                <a:solidFill>
                  <a:schemeClr val="tx2"/>
                </a:solidFill>
                <a:latin typeface="Constantia" pitchFamily="18" charset="0"/>
              </a:rPr>
              <a:t>Bronchi principales)</a:t>
            </a:r>
            <a:endParaRPr lang="en-US" altLang="en-US" sz="350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/>
        </p:nvSpPr>
        <p:spPr bwMode="auto">
          <a:xfrm>
            <a:off x="5003800" y="4076700"/>
            <a:ext cx="3924300" cy="25908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Bronchus principalis sinister:</a:t>
            </a:r>
            <a:endParaRPr lang="en-GB" altLang="en-US" b="1" u="sng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FontTx/>
              <a:buNone/>
            </a:pP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- 11-13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хрскавичавих лукова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са осовином душника заклапа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угао од 40 -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5</a:t>
            </a:r>
            <a:r>
              <a:rPr lang="en-US" altLang="en-US" sz="1600" baseline="30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0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дужа је (40-45 мм) али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ужа (10-12 мм)</a:t>
            </a:r>
            <a:endParaRPr lang="en-US" altLang="en-US" sz="3200"/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 cstate="print"/>
          <a:srcRect l="66196" t="33925" r="17159" b="38995"/>
          <a:stretch>
            <a:fillRect/>
          </a:stretch>
        </p:blipFill>
        <p:spPr bwMode="auto">
          <a:xfrm>
            <a:off x="3060700" y="1052513"/>
            <a:ext cx="3348038" cy="3405187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2279650"/>
            <a:ext cx="6011862" cy="4381500"/>
          </a:xfrm>
        </p:spPr>
        <p:txBody>
          <a:bodyPr/>
          <a:lstStyle/>
          <a:p>
            <a:pPr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 а) улазни елементи:</a:t>
            </a:r>
          </a:p>
          <a:p>
            <a:pPr>
              <a:buFontTx/>
              <a:buNone/>
            </a:pP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               -bronchus principalis (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средишњи део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GB" altLang="en-US" sz="18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-a.pulmonalis (</a:t>
            </a:r>
            <a:r>
              <a:rPr lang="en-US" altLang="en-US" sz="1800">
                <a:latin typeface="Times New Roman" pitchFamily="18" charset="0"/>
                <a:cs typeface="Times New Roman" pitchFamily="18" charset="0"/>
              </a:rPr>
              <a:t>функционални крвни суд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GB" altLang="en-US" sz="180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 -rr.bronchiales (</a:t>
            </a:r>
            <a:r>
              <a:rPr lang="en-US" altLang="en-US" sz="1800">
                <a:latin typeface="Times New Roman" pitchFamily="18" charset="0"/>
                <a:cs typeface="Times New Roman" pitchFamily="18" charset="0"/>
              </a:rPr>
              <a:t>нутритивни крвни суд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None/>
            </a:pP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               -plexus pulmonales</a:t>
            </a:r>
          </a:p>
          <a:p>
            <a:pPr>
              <a:buFontTx/>
              <a:buNone/>
            </a:pPr>
            <a:r>
              <a:rPr lang="en-GB" altLang="en-US" sz="180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б) излазни елементи</a:t>
            </a:r>
            <a:br>
              <a:rPr lang="sr-Cyrl-CS" altLang="en-US" sz="1800">
                <a:latin typeface="Times New Roman" pitchFamily="18" charset="0"/>
                <a:cs typeface="Times New Roman" pitchFamily="18" charset="0"/>
              </a:rPr>
            </a:br>
            <a:r>
              <a:rPr lang="en-US" altLang="en-US" sz="18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en-US" sz="1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vv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pulmonales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1800">
                <a:latin typeface="Times New Roman" pitchFamily="18" charset="0"/>
                <a:cs typeface="Times New Roman" pitchFamily="18" charset="0"/>
              </a:rPr>
              <a:t>функционални крвни суд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altLang="en-US" sz="1800">
                <a:latin typeface="Times New Roman" pitchFamily="18" charset="0"/>
                <a:cs typeface="Times New Roman" pitchFamily="18" charset="0"/>
              </a:rPr>
            </a:br>
            <a:r>
              <a:rPr lang="en-GB" altLang="en-US" sz="18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vv. bronchiales</a:t>
            </a:r>
            <a:r>
              <a:rPr lang="sr-Cyrl-CS" altLang="en-US" sz="1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1800">
                <a:latin typeface="Times New Roman" pitchFamily="18" charset="0"/>
                <a:cs typeface="Times New Roman" pitchFamily="18" charset="0"/>
              </a:rPr>
              <a:t>нутритивни крвни суд</a:t>
            </a:r>
            <a:r>
              <a:rPr lang="sr-Latn-CS" altLang="en-US" sz="1800">
                <a:latin typeface="Times New Roman" pitchFamily="18" charset="0"/>
                <a:cs typeface="Times New Roman" pitchFamily="18" charset="0"/>
              </a:rPr>
              <a:t>)</a:t>
            </a:r>
            <a:endParaRPr lang="sr-Cyrl-CS" altLang="en-US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Title 1"/>
          <p:cNvSpPr txBox="1">
            <a:spLocks noChangeArrowheads="1"/>
          </p:cNvSpPr>
          <p:nvPr/>
        </p:nvSpPr>
        <p:spPr bwMode="auto">
          <a:xfrm>
            <a:off x="714375" y="0"/>
            <a:ext cx="817880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3500">
                <a:solidFill>
                  <a:schemeClr val="tx2"/>
                </a:solidFill>
                <a:latin typeface="Constantia" pitchFamily="18" charset="0"/>
              </a:rPr>
              <a:t>Плућни корен (</a:t>
            </a:r>
            <a:r>
              <a:rPr lang="en-GB" altLang="en-US" sz="3500">
                <a:solidFill>
                  <a:schemeClr val="tx2"/>
                </a:solidFill>
                <a:latin typeface="Constantia" pitchFamily="18" charset="0"/>
              </a:rPr>
              <a:t>Radix pulmonios)</a:t>
            </a:r>
            <a:endParaRPr lang="en-US" altLang="en-US" sz="350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/>
        </p:nvSpPr>
        <p:spPr bwMode="auto">
          <a:xfrm>
            <a:off x="180975" y="768350"/>
            <a:ext cx="8713788" cy="8604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Плућни корен чине сви органи и судови који улазе или излазе из плућа кро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z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улазно поље плућа (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hilum pulmonis)</a:t>
            </a:r>
          </a:p>
        </p:txBody>
      </p:sp>
      <p:pic>
        <p:nvPicPr>
          <p:cNvPr id="23557" name="Picture 4" descr="C9780443069529-003-f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917700"/>
            <a:ext cx="4064000" cy="260191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23558" name="Picture 2" descr="medijast"/>
          <p:cNvPicPr>
            <a:picLocks noGrp="1"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5940425" y="4581525"/>
            <a:ext cx="3019425" cy="21177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ПЛУЋА </a:t>
            </a:r>
            <a:r>
              <a:rPr lang="en-GB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(PULMONES)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Састоје се из два плућна крила: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десно плућно крило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 dexter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лево плућно крило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 sinister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en-GB" altLang="en-US" sz="1800">
              <a:solidFill>
                <a:srgbClr val="CC6600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Свако плућно крило обавијено је плућном марамицом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pleura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buFontTx/>
              <a:buNone/>
            </a:pPr>
            <a:endParaRPr lang="en-GB" altLang="en-US" sz="1800">
              <a:solidFill>
                <a:srgbClr val="CC6600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Налазе се у парном простору грудне дупље означеном као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patium</a:t>
            </a:r>
          </a:p>
          <a:p>
            <a:pPr marL="609600" indent="-609600"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pleuropulmonale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између је средогруђе -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mediastinum)</a:t>
            </a:r>
          </a:p>
          <a:p>
            <a:pPr marL="609600" indent="-609600"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 сваком плућном крилу описују се: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2 стране:  - спољашња, конвексна, ребарна страна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costalis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- унутрашња, окренута ка средогруђу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mediastinalis)</a:t>
            </a:r>
            <a:b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база, окренута наниже, належе на дијафрагму:</a:t>
            </a:r>
            <a:b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доња, пречажна страна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diaphragmatica)</a:t>
            </a:r>
            <a:b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врх плућа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apex pulmonis) -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налази се изнад равни 2. ребра и досеже</a:t>
            </a:r>
          </a:p>
          <a:p>
            <a:pPr marL="609600" indent="-609600"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  до базе врата</a:t>
            </a:r>
            <a:b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2 ивице: - предња ивица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margo anterior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             -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доња ивица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margo inferior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Задњи део плућа, који належе на кичмени стуб назива се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pars vertebralis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ulmo dex"/>
          <p:cNvPicPr>
            <a:picLocks noGrp="1"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36513" y="117475"/>
            <a:ext cx="4179887" cy="3257550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  <p:pic>
        <p:nvPicPr>
          <p:cNvPr id="25603" name="Picture 2" descr="medijast"/>
          <p:cNvPicPr>
            <a:picLocks noGrp="1"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179388" y="3860800"/>
            <a:ext cx="3927475" cy="275431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25604" name="Picture 2" descr="pulmo sin"/>
          <p:cNvPicPr>
            <a:picLocks noGrp="1"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5076825" y="188913"/>
            <a:ext cx="3859213" cy="3203575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  <p:pic>
        <p:nvPicPr>
          <p:cNvPr id="25605" name="Picture 2" descr="medijast"/>
          <p:cNvPicPr>
            <a:picLocks noGrp="1"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4860925" y="3860800"/>
            <a:ext cx="4192588" cy="28194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ПЛУЋА </a:t>
            </a:r>
            <a:r>
              <a:rPr lang="en-GB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(PULMONES)</a:t>
            </a:r>
            <a:endParaRPr lang="en-GB" alt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836613"/>
            <a:ext cx="9109075" cy="6021387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У средишњем делу унутрашње стране плућног крила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mediastinalis),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налази се улазно поље плућа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(hilum pulmonis).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Кроз улазно поље плућа пролазе елементи плућног корена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radix pulmonis):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кроз средишњи део у плућа улази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bronchus principalis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испред главне душнице налази се плућна артерија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pulmonalis)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испод главне душнице налазе се 2 плућне вене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pulmonales)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иза главне душнице у плућа улазе нутритивне артерије плућа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rr. bronchiales),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праћене нервима који улазе у састав плућног сплета </a:t>
            </a: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(plexus pulmonalis), a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излазе душничне вене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rr. bronchiales)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Десно плућно крило има две дубоке пукотине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fissura obliqua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и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fissura transversa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које га деле на горњи, седњи и доњи режањ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lobus superior, medius et inferior)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Левоо плућно крило има једну дубоку пукотину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fissura obliqua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која га дели на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горњи и доњи режањ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lobus superior et inferior)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6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084763"/>
            <a:ext cx="9144000" cy="1873250"/>
          </a:xfrm>
        </p:spPr>
        <p:txBody>
          <a:bodyPr/>
          <a:lstStyle/>
          <a:p>
            <a:pPr algn="l"/>
            <a:r>
              <a:rPr lang="sr-Latn-CS" altLang="en-US" sz="24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Bronchus segmentalis + </a:t>
            </a:r>
            <a:r>
              <a:rPr lang="sr-Latn-CS" altLang="en-US" sz="20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deo plućnog tkiva koje opskrbljuje vazduhom</a:t>
            </a:r>
            <a:r>
              <a:rPr lang="sr-Latn-CS" altLang="en-US" sz="24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segmentalna arterija, intersegmentalne vene </a:t>
            </a:r>
            <a: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- predstavlja posebnu morfološku subjedinicu pluća;</a:t>
            </a:r>
            <a:b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- ima sopstvenu vaskularizaciju;</a:t>
            </a:r>
            <a:b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- od susednih segmenata odeljen je vezivno-tkivnom pregradom.</a:t>
            </a:r>
            <a:br>
              <a:rPr lang="sr-Latn-CS" altLang="en-US" sz="2000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2000" i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950" y="115888"/>
            <a:ext cx="4464050" cy="6010275"/>
          </a:xfrm>
        </p:spPr>
        <p:txBody>
          <a:bodyPr/>
          <a:lstStyle/>
          <a:p>
            <a:pPr algn="ctr">
              <a:buFontTx/>
              <a:buNone/>
            </a:pPr>
            <a:r>
              <a:rPr lang="sr-Latn-CS" altLang="en-US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Pulmo dexter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↓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Lobus superior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Lobus medius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Lobus inferior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↓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Segmenta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 bronchopulmonalia (10)</a:t>
            </a:r>
          </a:p>
          <a:p>
            <a:pPr algn="ctr">
              <a:buFontTx/>
              <a:buNone/>
            </a:pPr>
            <a:endParaRPr lang="sr-Latn-CS" altLang="en-US" sz="2800" b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2765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15888"/>
            <a:ext cx="4321175" cy="6010275"/>
          </a:xfrm>
        </p:spPr>
        <p:txBody>
          <a:bodyPr/>
          <a:lstStyle/>
          <a:p>
            <a:pPr algn="ctr">
              <a:buFontTx/>
              <a:buNone/>
            </a:pPr>
            <a:r>
              <a:rPr lang="sr-Latn-CS" altLang="en-US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Pulmo sinister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↓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Lobus superior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Lobus inferior</a:t>
            </a:r>
          </a:p>
          <a:p>
            <a:pPr algn="ctr">
              <a:buFontTx/>
              <a:buNone/>
            </a:pPr>
            <a:endParaRPr lang="sr-Latn-CS" altLang="en-US" sz="2800" b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↓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Segmenta</a:t>
            </a:r>
          </a:p>
          <a:p>
            <a:pPr algn="ctr">
              <a:buFontTx/>
              <a:buNone/>
            </a:pPr>
            <a:r>
              <a:rPr lang="sr-Latn-CS" altLang="en-US" sz="28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 bronchopulmonalia (9)</a:t>
            </a:r>
          </a:p>
        </p:txBody>
      </p:sp>
      <p:sp>
        <p:nvSpPr>
          <p:cNvPr id="27653" name="AutoShape 8"/>
          <p:cNvSpPr>
            <a:spLocks noChangeArrowheads="1"/>
          </p:cNvSpPr>
          <p:nvPr/>
        </p:nvSpPr>
        <p:spPr bwMode="auto">
          <a:xfrm>
            <a:off x="2268538" y="4292600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660033"/>
          </a:solidFill>
          <a:ln w="9525" cmpd="sng">
            <a:solidFill>
              <a:srgbClr val="6600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Лобарни и сегментални бронхи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sz="half" idx="4294967295"/>
          </p:nvPr>
        </p:nvSpPr>
        <p:spPr>
          <a:xfrm>
            <a:off x="214313" y="1571625"/>
            <a:ext cx="4257675" cy="5286375"/>
          </a:xfrm>
        </p:spPr>
        <p:txBody>
          <a:bodyPr/>
          <a:lstStyle/>
          <a:p>
            <a:r>
              <a:rPr lang="sr-Latn-CS" altLang="en-US" sz="1600">
                <a:latin typeface="Book Antiqua" pitchFamily="18" charset="0"/>
              </a:rPr>
              <a:t>-</a:t>
            </a:r>
            <a:r>
              <a:rPr lang="sr-Latn-CS" altLang="en-US" sz="1600" b="1">
                <a:latin typeface="Book Antiqua" pitchFamily="18" charset="0"/>
              </a:rPr>
              <a:t>Bronchus lobaris superior dexter: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apicalis,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posterior,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anterior</a:t>
            </a:r>
          </a:p>
          <a:p>
            <a:pPr>
              <a:buFontTx/>
              <a:buNone/>
            </a:pPr>
            <a:endParaRPr lang="sr-Latn-CS" altLang="en-US" sz="1600">
              <a:latin typeface="Book Antiqua" pitchFamily="18" charset="0"/>
            </a:endParaRPr>
          </a:p>
          <a:p>
            <a:r>
              <a:rPr lang="sr-Latn-CS" altLang="en-US" sz="1600">
                <a:latin typeface="Book Antiqua" pitchFamily="18" charset="0"/>
              </a:rPr>
              <a:t> -</a:t>
            </a:r>
            <a:r>
              <a:rPr lang="sr-Latn-CS" altLang="en-US" sz="1600" b="1">
                <a:latin typeface="Book Antiqua" pitchFamily="18" charset="0"/>
              </a:rPr>
              <a:t>Bronchus lobaris medius: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lateralis,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medialis</a:t>
            </a:r>
          </a:p>
          <a:p>
            <a:pPr>
              <a:buFontTx/>
              <a:buNone/>
            </a:pPr>
            <a:endParaRPr lang="sr-Latn-CS" altLang="en-US" sz="1600">
              <a:latin typeface="Book Antiqua" pitchFamily="18" charset="0"/>
            </a:endParaRPr>
          </a:p>
          <a:p>
            <a:r>
              <a:rPr lang="sr-Latn-CS" altLang="en-US" sz="1600">
                <a:latin typeface="Book Antiqua" pitchFamily="18" charset="0"/>
              </a:rPr>
              <a:t> -</a:t>
            </a:r>
            <a:r>
              <a:rPr lang="sr-Latn-CS" altLang="en-US" sz="1600" b="1">
                <a:latin typeface="Book Antiqua" pitchFamily="18" charset="0"/>
              </a:rPr>
              <a:t>Bronchus lobaris inferior dexter: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superior,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medialis,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 anterior,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lateralis,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posterior</a:t>
            </a:r>
          </a:p>
        </p:txBody>
      </p:sp>
      <p:sp>
        <p:nvSpPr>
          <p:cNvPr id="28676" name="Content Placeholder 3"/>
          <p:cNvSpPr>
            <a:spLocks noGrp="1"/>
          </p:cNvSpPr>
          <p:nvPr>
            <p:ph sz="half" idx="4294967295"/>
          </p:nvPr>
        </p:nvSpPr>
        <p:spPr>
          <a:xfrm>
            <a:off x="4500563" y="1600200"/>
            <a:ext cx="4357687" cy="4525963"/>
          </a:xfrm>
        </p:spPr>
        <p:txBody>
          <a:bodyPr/>
          <a:lstStyle/>
          <a:p>
            <a:r>
              <a:rPr lang="sr-Latn-CS" altLang="en-US" sz="1600"/>
              <a:t>-</a:t>
            </a:r>
            <a:r>
              <a:rPr lang="sr-Latn-CS" altLang="en-US" sz="1600">
                <a:latin typeface="Book Antiqua" pitchFamily="18" charset="0"/>
              </a:rPr>
              <a:t> </a:t>
            </a:r>
            <a:r>
              <a:rPr lang="sr-Latn-CS" altLang="en-US" sz="1600" b="1">
                <a:latin typeface="Book Antiqua" pitchFamily="18" charset="0"/>
              </a:rPr>
              <a:t>Bronchus lobaris superior sinister: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apicoposterior  (brzo se deli na dve grane),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anterior,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lingularis superior,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lingularis inferior</a:t>
            </a:r>
          </a:p>
          <a:p>
            <a:pPr>
              <a:buFontTx/>
              <a:buNone/>
            </a:pPr>
            <a:endParaRPr lang="sr-Latn-CS" altLang="en-US" sz="1600">
              <a:latin typeface="Book Antiqua" pitchFamily="18" charset="0"/>
            </a:endParaRPr>
          </a:p>
          <a:p>
            <a:r>
              <a:rPr lang="sr-Latn-CS" altLang="en-US" sz="1600">
                <a:latin typeface="Book Antiqua" pitchFamily="18" charset="0"/>
              </a:rPr>
              <a:t>- </a:t>
            </a:r>
            <a:r>
              <a:rPr lang="sr-Latn-CS" altLang="en-US" sz="1600" b="1">
                <a:latin typeface="Book Antiqua" pitchFamily="18" charset="0"/>
              </a:rPr>
              <a:t>Bronchus lobaris inferior sinister: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superior,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medialis,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anterior,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lateralis,</a:t>
            </a:r>
          </a:p>
          <a:p>
            <a:pPr>
              <a:buFontTx/>
              <a:buNone/>
            </a:pPr>
            <a:r>
              <a:rPr lang="sr-Latn-CS" altLang="en-US" sz="1600">
                <a:latin typeface="Book Antiqua" pitchFamily="18" charset="0"/>
              </a:rPr>
              <a:t>	 bronchus segmentalis basalis posterior</a:t>
            </a:r>
          </a:p>
          <a:p>
            <a:endParaRPr lang="sr-Latn-CS" altLang="en-US" sz="1600"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ПЛУЋА </a:t>
            </a:r>
            <a:r>
              <a:rPr lang="en-GB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(PULMONES)</a:t>
            </a:r>
            <a:endParaRPr lang="en-GB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1123950"/>
            <a:ext cx="9109075" cy="5040313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Сваки сегмент плућа изграђен је од великог броја плућних режњића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lobuli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pulmonum)</a:t>
            </a: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Дисајни пут који улази у плућни лобулус назива се бронхиола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bronchiolus)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Bronchiolus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 грана на мање дисајне путеве до респираторних бронхиола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bronchioli respiratorii)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Респираторне бронхиоле се деле на алвеоларне каналиће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ductuli alveolares),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дуж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чијих се зидова налазе неправилна врећаста проширења - плућне алвеоле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alveoli pulmonis)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A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лвеоле окружују капилари. Зид алвеола, зид капилара и простор између њих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формирају тзв. респираторну мембрану, кроз коју се врши размена О</a:t>
            </a:r>
            <a:r>
              <a:rPr lang="en-US" altLang="en-US" sz="1800" baseline="-25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и СО</a:t>
            </a:r>
            <a:r>
              <a:rPr lang="en-US" altLang="en-US" sz="1800" baseline="-25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</a:p>
          <a:p>
            <a:pPr marL="609600" indent="-609600"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2" cstate="print"/>
          <a:srcRect l="29840" t="6857" r="21759" b="3999"/>
          <a:stretch>
            <a:fillRect/>
          </a:stretch>
        </p:blipFill>
        <p:spPr bwMode="auto">
          <a:xfrm>
            <a:off x="1763713" y="260350"/>
            <a:ext cx="5311775" cy="611505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ПЛУЋА </a:t>
            </a:r>
            <a:r>
              <a:rPr lang="en-GB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(PULMONES)</a:t>
            </a:r>
            <a:endParaRPr lang="en-GB" alt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Крвни судови плућа: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Функционални крвни судови: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pulmonalis: - a. pulmonalis dextra - a. lobaris superior dextra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	            - a. lobaris media dextra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            - a. lobaris inferior dextra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     - a. pulmonalis sinistra - a. lobaris superior sinistra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	              - a. lobaris inferir sinistra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Лобарне артерије се гранају на сегменталне, а ове све до капилара, који належу н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алвеоле и формирају респираторну мембрану.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На капиларе се настављају венуле, па сегменталне и лобарне вене.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Из сваког плућног крила излазе по 2 плућне вене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pulmonales),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које се уливај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у леву преткомору срца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Нутритивни крвни судови: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Исхрањују плућно ткиво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- Артеријски судови су гране грудне аорте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rr. bronchiales)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Венски судови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(vv. bronchiales)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су притоке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azygos (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десне) и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hemiazygos (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леве)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7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7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7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74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7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7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7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74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7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7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7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74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7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7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7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74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/>
          <p:cNvPicPr>
            <a:picLocks noChangeAspect="1" noChangeArrowheads="1"/>
          </p:cNvPicPr>
          <p:nvPr/>
        </p:nvPicPr>
        <p:blipFill>
          <a:blip r:embed="rId2" cstate="print"/>
          <a:srcRect l="27769" t="32275" r="47037" b="36084"/>
          <a:stretch>
            <a:fillRect/>
          </a:stretch>
        </p:blipFill>
        <p:spPr bwMode="auto">
          <a:xfrm>
            <a:off x="0" y="1500188"/>
            <a:ext cx="2763838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TextBox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9588" y="1006475"/>
            <a:ext cx="28844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5072063" y="2357438"/>
            <a:ext cx="4029075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Врх носа 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(apex nasi)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Доња страна - ноздрве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(nares)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Бочне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стране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непокретни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део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покретни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део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(alae nasi)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Полеђина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носа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(dorsum nasi)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Корен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носа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(radix nasi)</a:t>
            </a: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трем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(vestibulum nasi)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limen nasi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кожа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длаке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(vibrisae)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знојне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лојне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жлезде</a:t>
            </a:r>
            <a:endParaRPr lang="sr-Latn-C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5125" name="Picture 5" descr="new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67250"/>
            <a:ext cx="55911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7"/>
          <p:cNvPicPr>
            <a:picLocks noChangeAspect="1" noChangeArrowheads="1"/>
          </p:cNvPicPr>
          <p:nvPr/>
        </p:nvPicPr>
        <p:blipFill>
          <a:blip r:embed="rId2" cstate="print"/>
          <a:srcRect l="60712" t="32275" r="13246" b="36084"/>
          <a:stretch>
            <a:fillRect/>
          </a:stretch>
        </p:blipFill>
        <p:spPr bwMode="auto">
          <a:xfrm>
            <a:off x="2286000" y="1571625"/>
            <a:ext cx="285750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0" y="3714750"/>
            <a:ext cx="11636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900"/>
              <a:t>Латерални поглед</a:t>
            </a:r>
            <a:endParaRPr lang="sr-Latn-CS" altLang="en-US" sz="900"/>
          </a:p>
        </p:txBody>
      </p:sp>
      <p:sp>
        <p:nvSpPr>
          <p:cNvPr id="5128" name="TextBox 10"/>
          <p:cNvSpPr txBox="1">
            <a:spLocks noChangeArrowheads="1"/>
          </p:cNvSpPr>
          <p:nvPr/>
        </p:nvSpPr>
        <p:spPr bwMode="auto">
          <a:xfrm>
            <a:off x="2571750" y="3714750"/>
            <a:ext cx="15827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1000"/>
              <a:t>Поглед са доње стране</a:t>
            </a:r>
            <a:endParaRPr lang="sr-Latn-CS" altLang="en-US" sz="1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 l="7640" r="38017" b="37746"/>
          <a:stretch>
            <a:fillRect/>
          </a:stretch>
        </p:blipFill>
        <p:spPr bwMode="auto">
          <a:xfrm>
            <a:off x="539750" y="44450"/>
            <a:ext cx="7948613" cy="68294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>
            <a:lum bright="-12000" contrast="36000"/>
          </a:blip>
          <a:srcRect l="14542" t="27449" r="14284" b="8022"/>
          <a:stretch>
            <a:fillRect/>
          </a:stretch>
        </p:blipFill>
        <p:spPr bwMode="auto">
          <a:xfrm>
            <a:off x="3937000" y="0"/>
            <a:ext cx="5207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13"/>
          <p:cNvSpPr txBox="1">
            <a:spLocks noChangeArrowheads="1"/>
          </p:cNvSpPr>
          <p:nvPr/>
        </p:nvSpPr>
        <p:spPr bwMode="auto">
          <a:xfrm>
            <a:off x="214313" y="357188"/>
            <a:ext cx="3341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800" b="1"/>
              <a:t>VV. PULMONALES</a:t>
            </a:r>
          </a:p>
        </p:txBody>
      </p:sp>
      <p:sp>
        <p:nvSpPr>
          <p:cNvPr id="33796" name="TextBox 14"/>
          <p:cNvSpPr txBox="1">
            <a:spLocks noChangeArrowheads="1"/>
          </p:cNvSpPr>
          <p:nvPr/>
        </p:nvSpPr>
        <p:spPr bwMode="auto">
          <a:xfrm>
            <a:off x="357188" y="1428750"/>
            <a:ext cx="3143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-"/>
            </a:pPr>
            <a:r>
              <a:rPr lang="sr-Latn-CS" altLang="en-US"/>
              <a:t> vv. pulmonales dextrae (2)</a:t>
            </a:r>
          </a:p>
          <a:p>
            <a:pPr>
              <a:buFont typeface="Arial" pitchFamily="34" charset="0"/>
              <a:buChar char="-"/>
            </a:pPr>
            <a:r>
              <a:rPr lang="sr-Latn-CS" altLang="en-US"/>
              <a:t> vv. pulmonales sinistrae (2)</a:t>
            </a:r>
          </a:p>
        </p:txBody>
      </p:sp>
      <p:pic>
        <p:nvPicPr>
          <p:cNvPr id="33797" name="Picture 10"/>
          <p:cNvPicPr>
            <a:picLocks noChangeAspect="1" noChangeArrowheads="1"/>
          </p:cNvPicPr>
          <p:nvPr/>
        </p:nvPicPr>
        <p:blipFill>
          <a:blip r:embed="rId3" cstate="print"/>
          <a:srcRect l="20218" t="6808" r="30794" b="44119"/>
          <a:stretch>
            <a:fillRect/>
          </a:stretch>
        </p:blipFill>
        <p:spPr bwMode="auto">
          <a:xfrm>
            <a:off x="0" y="3028950"/>
            <a:ext cx="47783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4" cstate="print"/>
          <a:srcRect l="59180" t="34686" r="17969" b="20313"/>
          <a:stretch>
            <a:fillRect/>
          </a:stretch>
        </p:blipFill>
        <p:spPr bwMode="auto">
          <a:xfrm>
            <a:off x="6072188" y="3257550"/>
            <a:ext cx="29257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TextBox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29413" y="4322763"/>
            <a:ext cx="750887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TextBox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9838" y="4395788"/>
            <a:ext cx="762000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ПЛУЋА </a:t>
            </a:r>
            <a:r>
              <a:rPr lang="en-GB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(PULMONES)</a:t>
            </a:r>
            <a:endParaRPr lang="en-GB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Инервација плућа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PLEXUX PULMONALIS</a:t>
            </a: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n. vagus – </a:t>
            </a:r>
            <a:r>
              <a:rPr lang="en-US" altLang="en-US" sz="1800" b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парасимпатичка влакна</a:t>
            </a:r>
          </a:p>
          <a:p>
            <a:pPr marL="609600" indent="-609600"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за бронхијалну мускулатуру и секреторна влакна за бронхијалне жлезде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аферентна влакна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vagusa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полазе од слободних нервних завршетака у бронхијалном епителу и везана су за рефлекс кашља и преношење бола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sr-Latn-CS" altLang="en-US" sz="1800" b="1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/>
            <a:r>
              <a:rPr lang="sr-Latn-CS" altLang="en-US" sz="1800" b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sympathicus –</a:t>
            </a:r>
            <a:r>
              <a:rPr lang="en-US" altLang="en-US" sz="1800" b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симпатичка влакна</a:t>
            </a:r>
          </a:p>
          <a:p>
            <a:pPr marL="609600" indent="-609600">
              <a:buFontTx/>
              <a:buNone/>
            </a:pPr>
            <a:endParaRPr lang="sr-Latn-CS" altLang="en-US" sz="1800" b="1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/>
            <a: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Надражај парасимпатикуса доводи до затезања мишићног слоја и сужавања </a:t>
            </a:r>
            <a:b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ваздушних путева (бронхоконстрикција) и повећава лучење бронхијалних жлезда.</a:t>
            </a:r>
          </a:p>
          <a:p>
            <a:pPr marL="609600" indent="-609600"/>
            <a: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Надражај симпатикуса доводи до опуштања </a:t>
            </a:r>
            <a:r>
              <a:rPr lang="en-GB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m. trachealis</a:t>
            </a:r>
            <a: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а и ширења ваздушних </a:t>
            </a:r>
            <a:b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путева (бронходилатација) и смањује лучење трахеалних и бронхијалних жлезда.</a:t>
            </a:r>
          </a:p>
          <a:p>
            <a:pPr marL="609600" indent="-609600"/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sr-Latn-CS" altLang="en-US" sz="1800" b="1" i="1">
                <a:solidFill>
                  <a:srgbClr val="15D2DB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плућном корену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(radix pulmonis) </a:t>
            </a:r>
            <a:r>
              <a:rPr lang="en-U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спајају се гране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n. vagus-a </a:t>
            </a:r>
            <a:r>
              <a:rPr lang="en-U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SY </a:t>
            </a:r>
            <a:r>
              <a:rPr lang="en-U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образују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 i="1" u="sng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plexus pulmonalis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предњи и задњи бронхијални сплет, који су међусобно </a:t>
            </a:r>
          </a:p>
          <a:p>
            <a:pPr marL="609600" indent="-609600">
              <a:buFontTx/>
              <a:buNone/>
            </a:pPr>
            <a:r>
              <a:rPr lang="en-U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повезани, а задњи још и са plexus cardiacus-om </a:t>
            </a:r>
            <a:r>
              <a:rPr lang="en-U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 b="1" i="1">
                <a:solidFill>
                  <a:srgbClr val="262673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plexus esophagealis-om</a:t>
            </a: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8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8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3813"/>
            <a:ext cx="8085138" cy="715963"/>
          </a:xfrm>
        </p:spPr>
        <p:txBody>
          <a:bodyPr/>
          <a:lstStyle/>
          <a:p>
            <a:r>
              <a:rPr lang="en-US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ПЛУЋНА МАРАМИЦА </a:t>
            </a:r>
            <a:r>
              <a:rPr lang="en-GB" altLang="en-US" sz="2800" b="1">
                <a:solidFill>
                  <a:srgbClr val="99CC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(PLEURA)</a:t>
            </a:r>
            <a:endParaRPr lang="en-GB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Танка серозна опна састављена из 2 листа: спољашњег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pleura parietalis)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унутрашњег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(pleura visceralis),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који належе на плућно крило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Између листова се налази узан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затворени простор, испуњен малом количином 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серозне течности - дупља плућне марамице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pleuralis)</a:t>
            </a:r>
          </a:p>
          <a:p>
            <a:pPr marL="609600" indent="-609600">
              <a:buFontTx/>
              <a:buNone/>
            </a:pPr>
            <a:endParaRPr lang="sr-Latn-CS" altLang="en-US" sz="1800" b="1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/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Pleura parietalis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инервисана је влакнима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nn intercostales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n. phrenicus-a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(o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сетљива на бол)</a:t>
            </a:r>
          </a:p>
          <a:p>
            <a:pPr marL="609600" indent="-609600">
              <a:buFontTx/>
              <a:buNone/>
            </a:pPr>
            <a:endParaRPr lang="sr-Latn-CS" altLang="en-US" sz="1800" b="1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/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Pleura visceralis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инервисана је сензитивним влакнима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n. vagusa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укљученим у  рефлекс дисања (неосетљива на бол)</a:t>
            </a: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sr-Latn-CS" altLang="en-US" sz="1800" b="1" i="1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35844" name="Picture 2" descr="pleura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5219700" y="4292600"/>
            <a:ext cx="3024188" cy="2268538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pleura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971550" y="6597650"/>
            <a:ext cx="2232025" cy="2603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 cstate="print"/>
          <a:srcRect l="21680" t="14063" r="15039" b="16562"/>
          <a:stretch>
            <a:fillRect/>
          </a:stretch>
        </p:blipFill>
        <p:spPr bwMode="auto">
          <a:xfrm>
            <a:off x="357188" y="1042988"/>
            <a:ext cx="8486775" cy="581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TextBox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6563" y="938213"/>
            <a:ext cx="2884487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5035550" y="2357438"/>
            <a:ext cx="4046538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Скелет носа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парне носне кости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processus frontalis (maxilla)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носни део чеоне кости</a:t>
            </a:r>
            <a:b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Хрскавице носа 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(cartilagines nasi)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a)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главне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cartilago septi nasi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cartilago nasi lateralis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cartilago alaris major</a:t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b) </a:t>
            </a: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споредне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Мимични и поткожни мишићи</a:t>
            </a:r>
            <a: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buFont typeface="Arial" pitchFamily="34" charset="0"/>
              <a:buAutoNum type="arabicParenR"/>
            </a:pPr>
            <a:r>
              <a:rPr lang="sr-Cyrl-C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Кожа</a:t>
            </a:r>
            <a:endParaRPr lang="sr-Latn-C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 l="27769" t="32275" r="47037" b="36084"/>
          <a:stretch>
            <a:fillRect/>
          </a:stretch>
        </p:blipFill>
        <p:spPr bwMode="auto">
          <a:xfrm>
            <a:off x="714375" y="1071563"/>
            <a:ext cx="3378200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 l="59410" t="32275" r="12067" b="36084"/>
          <a:stretch>
            <a:fillRect/>
          </a:stretch>
        </p:blipFill>
        <p:spPr bwMode="auto">
          <a:xfrm>
            <a:off x="500063" y="3786188"/>
            <a:ext cx="3825875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642938" y="214313"/>
            <a:ext cx="8229600" cy="723900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положај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8195" name="Content Placeholder 3"/>
          <p:cNvSpPr>
            <a:spLocks noGrp="1"/>
          </p:cNvSpPr>
          <p:nvPr>
            <p:ph sz="half" idx="4294967295"/>
          </p:nvPr>
        </p:nvSpPr>
        <p:spPr>
          <a:xfrm>
            <a:off x="4429125" y="1285875"/>
            <a:ext cx="4714875" cy="5068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Представља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парну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шупљину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пружа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носног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трема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(vestibulum nasi)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хоана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одвојене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преградом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(septum nasi)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леже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испод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предње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средње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лобањске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јаме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изнад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усне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између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очне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Састав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коштане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структуре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хрскавице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слузокожа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доње 2/3 - респираторни епител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- у горњој 1/3 -мирисни епител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print"/>
          <a:srcRect l="8789" t="10312" r="49609" b="5312"/>
          <a:stretch>
            <a:fillRect/>
          </a:stretch>
        </p:blipFill>
        <p:spPr bwMode="auto">
          <a:xfrm>
            <a:off x="0" y="1071563"/>
            <a:ext cx="4500563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428625" y="428625"/>
            <a:ext cx="8229600" cy="652463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отвори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9219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920875"/>
            <a:ext cx="4495800" cy="4433888"/>
          </a:xfrm>
        </p:spPr>
        <p:txBody>
          <a:bodyPr/>
          <a:lstStyle/>
          <a:p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отвор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граница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limen nasi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унутрашња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граница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septum-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веза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vestibulum nasi,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преко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ноздрва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(nares)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средином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Задњи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отвор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choanae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одвојене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задњом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ивицом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septum-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тј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vomer-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веза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спратом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ждрела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епифаринксом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9220" name="Picture 157"/>
          <p:cNvPicPr>
            <a:picLocks noChangeAspect="1" noChangeArrowheads="1"/>
          </p:cNvPicPr>
          <p:nvPr/>
        </p:nvPicPr>
        <p:blipFill>
          <a:blip r:embed="rId2" cstate="print"/>
          <a:srcRect l="25058" t="17857" r="43204" b="37613"/>
          <a:stretch>
            <a:fillRect/>
          </a:stretch>
        </p:blipFill>
        <p:spPr bwMode="auto">
          <a:xfrm>
            <a:off x="214313" y="1714500"/>
            <a:ext cx="464343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221" name="Straight Arrow Connector 6"/>
          <p:cNvCxnSpPr>
            <a:cxnSpLocks noChangeShapeType="1"/>
          </p:cNvCxnSpPr>
          <p:nvPr/>
        </p:nvCxnSpPr>
        <p:spPr bwMode="auto">
          <a:xfrm rot="5400000">
            <a:off x="3750469" y="2893219"/>
            <a:ext cx="1928812" cy="571500"/>
          </a:xfrm>
          <a:prstGeom prst="straightConnector1">
            <a:avLst/>
          </a:prstGeom>
          <a:noFill/>
          <a:ln w="25400" cmpd="sng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9222" name="Straight Arrow Connector 7"/>
          <p:cNvCxnSpPr>
            <a:cxnSpLocks noChangeShapeType="1"/>
          </p:cNvCxnSpPr>
          <p:nvPr/>
        </p:nvCxnSpPr>
        <p:spPr bwMode="auto">
          <a:xfrm rot="10800000">
            <a:off x="1857375" y="4000500"/>
            <a:ext cx="3143250" cy="500063"/>
          </a:xfrm>
          <a:prstGeom prst="straightConnector1">
            <a:avLst/>
          </a:prstGeom>
          <a:noFill/>
          <a:ln w="25400" cmpd="sng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223" name="TextBox 8"/>
          <p:cNvSpPr txBox="1">
            <a:spLocks noChangeArrowheads="1"/>
          </p:cNvSpPr>
          <p:nvPr/>
        </p:nvSpPr>
        <p:spPr bwMode="auto">
          <a:xfrm>
            <a:off x="714375" y="5929313"/>
            <a:ext cx="3616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b="1"/>
              <a:t>Septum nasi </a:t>
            </a:r>
            <a:r>
              <a:rPr lang="sr-Latn-CS" altLang="en-US"/>
              <a:t>– </a:t>
            </a:r>
            <a:r>
              <a:rPr lang="sr-Cyrl-CS" altLang="en-US" sz="1400"/>
              <a:t>покривен слузокожом</a:t>
            </a:r>
            <a:endParaRPr lang="sr-Latn-C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>
          <a:xfrm>
            <a:off x="428625" y="428625"/>
            <a:ext cx="8229600" cy="652463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0243" name="Content Placeholder 3"/>
          <p:cNvSpPr>
            <a:spLocks noGrp="1"/>
          </p:cNvSpPr>
          <p:nvPr>
            <p:ph sz="half" idx="4294967295"/>
          </p:nvPr>
        </p:nvSpPr>
        <p:spPr>
          <a:xfrm>
            <a:off x="4932363" y="1071563"/>
            <a:ext cx="4211637" cy="5786437"/>
          </a:xfrm>
        </p:spPr>
        <p:txBody>
          <a:bodyPr/>
          <a:lstStyle/>
          <a:p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 зида: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горњи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доњи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3) спољашњи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4) унутрашњи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sr-Cyrl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Горњи зид (кров):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у односу са предњом и средњом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лобањском јамом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образује га слузокожа која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облаже идући  спреда уназад: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носне кости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lamina cribrosa (os ethmoidale)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предња и доња страна тела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сфеноидалне кости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recessus sphenoethmoidalis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отвара се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sinus sphenoidalis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21680" t="14063" r="15039" b="16562"/>
          <a:stretch>
            <a:fillRect/>
          </a:stretch>
        </p:blipFill>
        <p:spPr bwMode="auto">
          <a:xfrm>
            <a:off x="0" y="1928813"/>
            <a:ext cx="5013325" cy="343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 idx="4294967295"/>
          </p:nvPr>
        </p:nvSpPr>
        <p:spPr>
          <a:xfrm>
            <a:off x="69850" y="141288"/>
            <a:ext cx="8229600" cy="652462"/>
          </a:xfrm>
        </p:spPr>
        <p:txBody>
          <a:bodyPr lIns="0" rIns="0" bIns="0" anchor="b"/>
          <a:lstStyle/>
          <a:p>
            <a:r>
              <a:rPr lang="sr-Latn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Cavitas nasi - </a:t>
            </a:r>
            <a:r>
              <a:rPr lang="sr-Cyrl-CS" altLang="en-US" sz="2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зидови</a:t>
            </a:r>
            <a:endParaRPr lang="sr-Latn-CS" altLang="en-US" sz="2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1267" name="Content Placeholder 3"/>
          <p:cNvSpPr>
            <a:spLocks noGrp="1"/>
          </p:cNvSpPr>
          <p:nvPr>
            <p:ph sz="half" idx="4294967295"/>
          </p:nvPr>
        </p:nvSpPr>
        <p:spPr>
          <a:xfrm>
            <a:off x="5286375" y="1000125"/>
            <a:ext cx="3857625" cy="5786438"/>
          </a:xfrm>
        </p:spPr>
        <p:txBody>
          <a:bodyPr/>
          <a:lstStyle/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одваја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носну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усне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дупље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образује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која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прекрива твдо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непце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(palatum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durum):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предњем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делу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слузокожа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прекрива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canalis incisivus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 l="24442" t="27187" r="32031" b="12811"/>
          <a:stretch>
            <a:fillRect/>
          </a:stretch>
        </p:blipFill>
        <p:spPr bwMode="auto">
          <a:xfrm>
            <a:off x="5429250" y="3786188"/>
            <a:ext cx="3714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 cstate="print"/>
          <a:srcRect l="40430" t="20625" r="9180" b="24062"/>
          <a:stretch>
            <a:fillRect/>
          </a:stretch>
        </p:blipFill>
        <p:spPr bwMode="auto">
          <a:xfrm>
            <a:off x="0" y="1928813"/>
            <a:ext cx="5222875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0|6|11.5|8.9|6.2|44.4|12.9|1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7|14|26.8|7.7|12.1|8.4|16.6|5.4|8.1|2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0.2|1|1|0.9|1.3|27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5|1.9|1.1|25.9|37.3|6.9|8.4|2.5|1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7|1.7|1.4|2.7|1.6|60.5|14.3|6.9|9.2|6.7|7.9|30|5.4|10.6|7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2|1.6|4.8|18.4|11.9|10.5|27.6|20.2|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6.5|17|11.1|10.1|16.6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807</Words>
  <Application>Microsoft Office PowerPoint</Application>
  <PresentationFormat>On-screen Show (4:3)</PresentationFormat>
  <Paragraphs>277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Book Antiqua</vt:lpstr>
      <vt:lpstr>Constantia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Cavitas nasi - положај</vt:lpstr>
      <vt:lpstr>Cavitas nasi - отвори</vt:lpstr>
      <vt:lpstr>Cavitas nasi - зидови</vt:lpstr>
      <vt:lpstr>Cavitas nasi - зидови</vt:lpstr>
      <vt:lpstr>Cavitas nasi - зидови</vt:lpstr>
      <vt:lpstr>Cavitas nasi - зидови</vt:lpstr>
      <vt:lpstr>Cavitas nasi - зидови</vt:lpstr>
      <vt:lpstr>Cavitas nasi - зидови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Предњи и бочни зидови душника изграђени су од хрскавичавих полупрстенова   (cartilagines tracheales), којих има од 16-20, повезаних везивним ткивом (ligg.   anularia) - Задњи зид (paries membranaceus) изграђен је од глатких мишићних влакана     (m. trachealis) и везивног ткива</vt:lpstr>
      <vt:lpstr>PowerPoint Presentation</vt:lpstr>
      <vt:lpstr>PowerPoint Presentation</vt:lpstr>
      <vt:lpstr>ПЛУЋА (PULMONES)</vt:lpstr>
      <vt:lpstr>PowerPoint Presentation</vt:lpstr>
      <vt:lpstr>ПЛУЋА (PULMONES)</vt:lpstr>
      <vt:lpstr>Bronchus segmentalis + deo plućnog tkiva koje opskrbljuje vazduhom, segmentalna arterija, intersegmentalne vene       - predstavlja posebnu morfološku subjedinicu pluća;      - ima sopstvenu vaskularizaciju;      - od susednih segmenata odeljen je vezivno-tkivnom pregradom. </vt:lpstr>
      <vt:lpstr>Лобарни и сегментални бронхи</vt:lpstr>
      <vt:lpstr>ПЛУЋА (PULMONES)</vt:lpstr>
      <vt:lpstr>PowerPoint Presentation</vt:lpstr>
      <vt:lpstr>ПЛУЋА (PULMONES)</vt:lpstr>
      <vt:lpstr>PowerPoint Presentation</vt:lpstr>
      <vt:lpstr>PowerPoint Presentation</vt:lpstr>
      <vt:lpstr>ПЛУЋА (PULMONES)</vt:lpstr>
      <vt:lpstr>ПЛУЋНА МАРАМИЦА (PLEURA)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Win10</cp:lastModifiedBy>
  <cp:revision>6</cp:revision>
  <dcterms:modified xsi:type="dcterms:W3CDTF">2020-09-30T07:21:01Z</dcterms:modified>
</cp:coreProperties>
</file>